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567" r:id="rId3"/>
    <p:sldId id="534" r:id="rId4"/>
    <p:sldId id="535" r:id="rId5"/>
    <p:sldId id="542" r:id="rId6"/>
    <p:sldId id="543" r:id="rId7"/>
    <p:sldId id="536" r:id="rId8"/>
    <p:sldId id="537" r:id="rId9"/>
    <p:sldId id="538" r:id="rId10"/>
    <p:sldId id="539" r:id="rId11"/>
    <p:sldId id="540" r:id="rId12"/>
    <p:sldId id="541" r:id="rId13"/>
    <p:sldId id="533" r:id="rId14"/>
    <p:sldId id="568" r:id="rId15"/>
    <p:sldId id="546" r:id="rId16"/>
    <p:sldId id="545" r:id="rId17"/>
    <p:sldId id="547" r:id="rId18"/>
    <p:sldId id="553" r:id="rId19"/>
    <p:sldId id="554" r:id="rId20"/>
    <p:sldId id="555" r:id="rId21"/>
    <p:sldId id="556" r:id="rId22"/>
    <p:sldId id="559" r:id="rId23"/>
    <p:sldId id="557" r:id="rId24"/>
    <p:sldId id="561" r:id="rId25"/>
    <p:sldId id="562" r:id="rId26"/>
    <p:sldId id="563" r:id="rId27"/>
    <p:sldId id="564" r:id="rId28"/>
    <p:sldId id="560" r:id="rId29"/>
    <p:sldId id="565" r:id="rId30"/>
    <p:sldId id="566" r:id="rId31"/>
    <p:sldId id="569" r:id="rId32"/>
    <p:sldId id="619" r:id="rId33"/>
    <p:sldId id="570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8" r:id="rId42"/>
    <p:sldId id="579" r:id="rId43"/>
    <p:sldId id="580" r:id="rId44"/>
    <p:sldId id="581" r:id="rId45"/>
    <p:sldId id="582" r:id="rId46"/>
    <p:sldId id="583" r:id="rId47"/>
    <p:sldId id="584" r:id="rId48"/>
    <p:sldId id="585" r:id="rId49"/>
    <p:sldId id="586" r:id="rId50"/>
    <p:sldId id="587" r:id="rId51"/>
    <p:sldId id="588" r:id="rId52"/>
    <p:sldId id="589" r:id="rId53"/>
    <p:sldId id="590" r:id="rId54"/>
    <p:sldId id="591" r:id="rId55"/>
    <p:sldId id="592" r:id="rId56"/>
    <p:sldId id="593" r:id="rId57"/>
    <p:sldId id="594" r:id="rId58"/>
    <p:sldId id="595" r:id="rId59"/>
    <p:sldId id="596" r:id="rId60"/>
    <p:sldId id="597" r:id="rId61"/>
    <p:sldId id="598" r:id="rId62"/>
    <p:sldId id="599" r:id="rId63"/>
    <p:sldId id="600" r:id="rId64"/>
    <p:sldId id="601" r:id="rId65"/>
    <p:sldId id="602" r:id="rId66"/>
    <p:sldId id="603" r:id="rId67"/>
    <p:sldId id="604" r:id="rId68"/>
    <p:sldId id="605" r:id="rId69"/>
    <p:sldId id="606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6" r:id="rId79"/>
    <p:sldId id="617" r:id="rId80"/>
    <p:sldId id="618" r:id="rId81"/>
    <p:sldId id="620" r:id="rId82"/>
    <p:sldId id="548" r:id="rId83"/>
    <p:sldId id="549" r:id="rId84"/>
    <p:sldId id="550" r:id="rId85"/>
    <p:sldId id="551" r:id="rId86"/>
    <p:sldId id="552" r:id="rId87"/>
    <p:sldId id="61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85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98F104-3374-4CAB-83A5-B88E411F74A0}" v="10" dt="2021-03-29T18:11:50.18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2" autoAdjust="0"/>
  </p:normalViewPr>
  <p:slideViewPr>
    <p:cSldViewPr snapToGrid="0">
      <p:cViewPr>
        <p:scale>
          <a:sx n="100" d="100"/>
          <a:sy n="100" d="100"/>
        </p:scale>
        <p:origin x="87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commentAuthors" Target="commentAuthors.xml"/><Relationship Id="rId95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2:07:54.674" v="665" actId="14100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2:44.665" v="451" actId="2057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4-01T12:02:44.665" v="451" actId="2057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46.832" v="452" actId="2057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4-01T12:02:46.832" v="452" actId="2057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48.497" v="453" actId="20577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4-01T12:02:48.497" v="453" actId="2057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4-01T12:02:50.264" v="454" actId="20577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4-01T12:02:50.264" v="454" actId="2057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52.377" v="455" actId="20577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4-01T12:02:52.377" v="455" actId="2057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56.013" v="457" actId="20577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4-01T12:02:56.013" v="457" actId="20577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4.248" v="456" actId="20577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4-01T12:02:54.248" v="456" actId="2057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5.332" v="462" actId="20577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4-01T12:03:05.332" v="462" actId="2057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7.724" v="458" actId="20577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4-01T12:02:57.724" v="458" actId="2057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9.605" v="459" actId="20577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4-01T12:02:59.605" v="459" actId="2057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1.757" v="460" actId="20577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4-01T12:03:01.757" v="460" actId="2057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3.549" v="461" actId="20577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4-01T12:03:03.549" v="461" actId="20577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4-01T12:03:07.724" v="463" actId="20577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4-01T12:03:07.724" v="463" actId="2057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3:09.836" v="464" actId="2057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4-01T12:03:09.836" v="464" actId="2057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3:12.068" v="465" actId="20577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4-01T12:03:12.068" v="465" actId="2057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  <pc:spChg chg="mod">
          <ac:chgData name="Cristian Chilipirea" userId="34ab170da5908fc4" providerId="LiveId" clId="{5A98F104-3374-4CAB-83A5-B88E411F74A0}" dt="2021-04-01T11:56:14.647" v="388" actId="207"/>
          <ac:spMkLst>
            <pc:docMk/>
            <pc:sldMk cId="173445268" sldId="569"/>
            <ac:spMk id="5" creationId="{6118BF3C-671E-4B26-8372-B8FD6AC890EE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5:30.487" v="612" actId="108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  <pc:spChg chg="mod">
          <ac:chgData name="Cristian Chilipirea" userId="34ab170da5908fc4" providerId="LiveId" clId="{5A98F104-3374-4CAB-83A5-B88E411F74A0}" dt="2021-04-01T12:05:30.487" v="612" actId="108"/>
          <ac:spMkLst>
            <pc:docMk/>
            <pc:sldMk cId="889266843" sldId="618"/>
            <ac:spMk id="7" creationId="{7C14AD6B-3B28-4B2C-890F-9F16062A0734}"/>
          </ac:spMkLst>
        </pc:spChg>
      </pc:sldChg>
      <pc:sldChg chg="modSp new mod">
        <pc:chgData name="Cristian Chilipirea" userId="34ab170da5908fc4" providerId="LiveId" clId="{5A98F104-3374-4CAB-83A5-B88E411F74A0}" dt="2021-04-01T12:04:37.910" v="610" actId="14100"/>
        <pc:sldMkLst>
          <pc:docMk/>
          <pc:sldMk cId="4245030899" sldId="619"/>
        </pc:sldMkLst>
        <pc:spChg chg="mod">
          <ac:chgData name="Cristian Chilipirea" userId="34ab170da5908fc4" providerId="LiveId" clId="{5A98F104-3374-4CAB-83A5-B88E411F74A0}" dt="2021-04-01T12:03:22.081" v="467" actId="20577"/>
          <ac:spMkLst>
            <pc:docMk/>
            <pc:sldMk cId="4245030899" sldId="619"/>
            <ac:spMk id="3" creationId="{F7DC5CD4-29C5-4B40-8B82-9C0021A82B2B}"/>
          </ac:spMkLst>
        </pc:spChg>
        <pc:spChg chg="mod">
          <ac:chgData name="Cristian Chilipirea" userId="34ab170da5908fc4" providerId="LiveId" clId="{5A98F104-3374-4CAB-83A5-B88E411F74A0}" dt="2021-04-01T12:04:37.910" v="610" actId="14100"/>
          <ac:spMkLst>
            <pc:docMk/>
            <pc:sldMk cId="4245030899" sldId="619"/>
            <ac:spMk id="4" creationId="{F4FE281E-66FB-4AB6-B3F6-BAE85AA34FA2}"/>
          </ac:spMkLst>
        </pc:spChg>
      </pc:sldChg>
      <pc:sldChg chg="modSp new mod">
        <pc:chgData name="Cristian Chilipirea" userId="34ab170da5908fc4" providerId="LiveId" clId="{5A98F104-3374-4CAB-83A5-B88E411F74A0}" dt="2021-04-01T12:07:54.674" v="665" actId="14100"/>
        <pc:sldMkLst>
          <pc:docMk/>
          <pc:sldMk cId="3949299813" sldId="620"/>
        </pc:sldMkLst>
        <pc:spChg chg="mod">
          <ac:chgData name="Cristian Chilipirea" userId="34ab170da5908fc4" providerId="LiveId" clId="{5A98F104-3374-4CAB-83A5-B88E411F74A0}" dt="2021-04-01T12:05:54.143" v="633" actId="207"/>
          <ac:spMkLst>
            <pc:docMk/>
            <pc:sldMk cId="3949299813" sldId="620"/>
            <ac:spMk id="3" creationId="{4EE6F551-5A5B-4212-8713-DF920C73BECC}"/>
          </ac:spMkLst>
        </pc:spChg>
        <pc:spChg chg="mod">
          <ac:chgData name="Cristian Chilipirea" userId="34ab170da5908fc4" providerId="LiveId" clId="{5A98F104-3374-4CAB-83A5-B88E411F74A0}" dt="2021-04-01T12:07:54.674" v="665" actId="14100"/>
          <ac:spMkLst>
            <pc:docMk/>
            <pc:sldMk cId="3949299813" sldId="620"/>
            <ac:spMk id="4" creationId="{08A3505B-8D61-4574-A2AB-CCB404AAE052}"/>
          </ac:spMkLst>
        </pc:spChg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01-Apr-21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Arborele</a:t>
            </a:r>
            <a:r>
              <a:rPr lang="en-US" dirty="0"/>
              <a:t> e ceva </a:t>
            </a:r>
            <a:r>
              <a:rPr lang="en-US" dirty="0" err="1"/>
              <a:t>mai</a:t>
            </a:r>
            <a:r>
              <a:rPr lang="en-US" dirty="0"/>
              <a:t> mare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414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Arborele</a:t>
            </a:r>
            <a:r>
              <a:rPr lang="en-US" dirty="0"/>
              <a:t> e ceva </a:t>
            </a:r>
            <a:r>
              <a:rPr lang="en-US" dirty="0" err="1"/>
              <a:t>mai</a:t>
            </a:r>
            <a:r>
              <a:rPr lang="en-US" dirty="0"/>
              <a:t> mare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72651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https://upload.wikimedia.org/wikipedia/commons/e/e5/Gospers_glider_gun.gif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6197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7566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https://gfycat.com/ecstaticfatarctichare</a:t>
            </a:r>
            <a:endParaRPr lang="ro-RO" dirty="0"/>
          </a:p>
          <a:p>
            <a:r>
              <a:rPr lang="en-US" dirty="0"/>
              <a:t>https://github.com/sebas77/Svelto.ECS.Examples.Boids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6019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https://en.wikipedia.org/wiki/Boids</a:t>
            </a:r>
            <a:endParaRPr lang="ro-RO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689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0kXjl2e6qD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storm.org/gameoflife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8kUJL04ELA" TargetMode="External"/><Relationship Id="rId2" Type="http://schemas.openxmlformats.org/officeDocument/2006/relationships/hyperlink" Target="https://en.wikipedia.org/wiki/Surreal_numb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R9Plq-D1gEk" TargetMode="External"/><Relationship Id="rId4" Type="http://schemas.openxmlformats.org/officeDocument/2006/relationships/hyperlink" Target="https://www.youtube.com/watch?v=1eAmxgINXrE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3200" dirty="0" err="1"/>
              <a:t>MiniMax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E68AF98-4909-4BAF-89A4-FA288F95230D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8D6B9880-6EDE-49F1-8C7C-89F4715D5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F1ACE-329B-4733-888E-359E7638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1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83CE718E-D66E-44AC-929D-8A9E79383EA0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FDBE9089-6051-4906-AA13-5D3BE90FD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A222AC5-0B51-47DA-89C0-F62FCFCB3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91B94-18C1-4FAD-A434-8A47FEAD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3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206B66C1-F39E-4F45-9973-5C642AD23FEB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005D5F3-8540-40C6-AA53-A1C4496C2F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pic>
        <p:nvPicPr>
          <p:cNvPr id="14" name="Picture 13" descr="A close up of a cabbage&#10;&#10;Description automatically generated">
            <a:extLst>
              <a:ext uri="{FF2B5EF4-FFF2-40B4-BE49-F238E27FC236}">
                <a16:creationId xmlns:a16="http://schemas.microsoft.com/office/drawing/2014/main" id="{18023CB1-12E7-46A2-B2A6-2336E2820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024A4C8B-FBC2-4D46-A587-6F1B74087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87627-82A5-4AF8-A067-C6BB19DE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6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1">
            <a:extLst>
              <a:ext uri="{FF2B5EF4-FFF2-40B4-BE49-F238E27FC236}">
                <a16:creationId xmlns:a16="http://schemas.microsoft.com/office/drawing/2014/main" id="{A68D642E-B517-4EC3-953A-83CD62CE9515}"/>
              </a:ext>
            </a:extLst>
          </p:cNvPr>
          <p:cNvGraphicFramePr>
            <a:graphicFrameLocks noGrp="1"/>
          </p:cNvGraphicFramePr>
          <p:nvPr/>
        </p:nvGraphicFramePr>
        <p:xfrm>
          <a:off x="2354242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graphicFrame>
        <p:nvGraphicFramePr>
          <p:cNvPr id="57" name="Table 31">
            <a:extLst>
              <a:ext uri="{FF2B5EF4-FFF2-40B4-BE49-F238E27FC236}">
                <a16:creationId xmlns:a16="http://schemas.microsoft.com/office/drawing/2014/main" id="{424B57C1-C19D-4041-B0F2-FB9EA9144941}"/>
              </a:ext>
            </a:extLst>
          </p:cNvPr>
          <p:cNvGraphicFramePr>
            <a:graphicFrameLocks noGrp="1"/>
          </p:cNvGraphicFramePr>
          <p:nvPr/>
        </p:nvGraphicFramePr>
        <p:xfrm>
          <a:off x="4248299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231629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22163"/>
              </p:ext>
            </p:extLst>
          </p:nvPr>
        </p:nvGraphicFramePr>
        <p:xfrm>
          <a:off x="3421297" y="2032135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5924298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922926"/>
              </p:ext>
            </p:extLst>
          </p:nvPr>
        </p:nvGraphicFramePr>
        <p:xfrm>
          <a:off x="8110031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3589506" y="1602469"/>
            <a:ext cx="2506495" cy="429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6092506" y="1602470"/>
            <a:ext cx="3494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1" y="1602470"/>
            <a:ext cx="2182239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/>
        </p:nvGraphicFramePr>
        <p:xfrm>
          <a:off x="5777012" y="2565084"/>
          <a:ext cx="63098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1963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9902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>
            <a:off x="6092506" y="2396276"/>
            <a:ext cx="0" cy="1688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3" name="Table 37">
            <a:extLst>
              <a:ext uri="{FF2B5EF4-FFF2-40B4-BE49-F238E27FC236}">
                <a16:creationId xmlns:a16="http://schemas.microsoft.com/office/drawing/2014/main" id="{B37F75AC-E021-4239-82CC-DBDD2E5E2F22}"/>
              </a:ext>
            </a:extLst>
          </p:cNvPr>
          <p:cNvGraphicFramePr>
            <a:graphicFrameLocks noGrp="1"/>
          </p:cNvGraphicFramePr>
          <p:nvPr/>
        </p:nvGraphicFramePr>
        <p:xfrm>
          <a:off x="4987200" y="3260245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L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4" name="Table 37">
            <a:extLst>
              <a:ext uri="{FF2B5EF4-FFF2-40B4-BE49-F238E27FC236}">
                <a16:creationId xmlns:a16="http://schemas.microsoft.com/office/drawing/2014/main" id="{B992B0E2-3724-4E72-9E46-834CCCB0D1CA}"/>
              </a:ext>
            </a:extLst>
          </p:cNvPr>
          <p:cNvGraphicFramePr>
            <a:graphicFrameLocks noGrp="1"/>
          </p:cNvGraphicFramePr>
          <p:nvPr/>
        </p:nvGraphicFramePr>
        <p:xfrm>
          <a:off x="6273075" y="3260245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132C8-5F23-460A-BCE6-C826EC47D059}"/>
              </a:ext>
            </a:extLst>
          </p:cNvPr>
          <p:cNvCxnSpPr>
            <a:cxnSpLocks/>
            <a:stCxn id="41" idx="2"/>
            <a:endCxn id="63" idx="0"/>
          </p:cNvCxnSpPr>
          <p:nvPr/>
        </p:nvCxnSpPr>
        <p:spPr bwMode="auto">
          <a:xfrm flipH="1">
            <a:off x="5455750" y="2935925"/>
            <a:ext cx="636757" cy="324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75CEC7-7998-454E-AD09-9CD28079D7D6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 bwMode="auto">
          <a:xfrm>
            <a:off x="6092506" y="2935925"/>
            <a:ext cx="649118" cy="324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BDDA18-1170-4FA1-A62B-E38CFAC0F532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 bwMode="auto">
          <a:xfrm flipH="1">
            <a:off x="3163261" y="3631086"/>
            <a:ext cx="2292489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D3D25D1-38A7-4F90-BA9E-4E1AE28F0AFA}"/>
              </a:ext>
            </a:extLst>
          </p:cNvPr>
          <p:cNvCxnSpPr>
            <a:cxnSpLocks/>
            <a:stCxn id="63" idx="2"/>
            <a:endCxn id="57" idx="0"/>
          </p:cNvCxnSpPr>
          <p:nvPr/>
        </p:nvCxnSpPr>
        <p:spPr bwMode="auto">
          <a:xfrm flipH="1">
            <a:off x="5057317" y="3631086"/>
            <a:ext cx="398432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8" name="Table 31">
            <a:extLst>
              <a:ext uri="{FF2B5EF4-FFF2-40B4-BE49-F238E27FC236}">
                <a16:creationId xmlns:a16="http://schemas.microsoft.com/office/drawing/2014/main" id="{F95E78F7-DF66-4790-A8C1-EA953D8CB086}"/>
              </a:ext>
            </a:extLst>
          </p:cNvPr>
          <p:cNvGraphicFramePr>
            <a:graphicFrameLocks noGrp="1"/>
          </p:cNvGraphicFramePr>
          <p:nvPr/>
        </p:nvGraphicFramePr>
        <p:xfrm>
          <a:off x="6325667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graphicFrame>
        <p:nvGraphicFramePr>
          <p:cNvPr id="69" name="Table 31">
            <a:extLst>
              <a:ext uri="{FF2B5EF4-FFF2-40B4-BE49-F238E27FC236}">
                <a16:creationId xmlns:a16="http://schemas.microsoft.com/office/drawing/2014/main" id="{89388089-296F-405C-B475-FB22F2657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65913"/>
              </p:ext>
            </p:extLst>
          </p:nvPr>
        </p:nvGraphicFramePr>
        <p:xfrm>
          <a:off x="8219724" y="4071182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8877A95-ED94-4F6F-AC8F-90A41DEFEDA1}"/>
              </a:ext>
            </a:extLst>
          </p:cNvPr>
          <p:cNvCxnSpPr>
            <a:cxnSpLocks/>
            <a:stCxn id="64" idx="2"/>
            <a:endCxn id="68" idx="0"/>
          </p:cNvCxnSpPr>
          <p:nvPr/>
        </p:nvCxnSpPr>
        <p:spPr bwMode="auto">
          <a:xfrm>
            <a:off x="6741625" y="3631086"/>
            <a:ext cx="393061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44D1B72-642D-478E-841D-0B2408F69C1E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 bwMode="auto">
          <a:xfrm>
            <a:off x="6741624" y="3631086"/>
            <a:ext cx="2287118" cy="4400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 58">
            <a:extLst>
              <a:ext uri="{FF2B5EF4-FFF2-40B4-BE49-F238E27FC236}">
                <a16:creationId xmlns:a16="http://schemas.microsoft.com/office/drawing/2014/main" id="{44BDF4C9-1208-4753-B9C4-CC78AA1E82BC}"/>
              </a:ext>
            </a:extLst>
          </p:cNvPr>
          <p:cNvGraphicFramePr>
            <a:graphicFrameLocks noGrp="1"/>
          </p:cNvGraphicFramePr>
          <p:nvPr/>
        </p:nvGraphicFramePr>
        <p:xfrm>
          <a:off x="2193660" y="4663863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A5369B-9BC6-46C4-B8DB-9F030ACD9D5A}"/>
              </a:ext>
            </a:extLst>
          </p:cNvPr>
          <p:cNvCxnSpPr>
            <a:cxnSpLocks/>
            <a:stCxn id="30" idx="2"/>
            <a:endCxn id="56" idx="0"/>
          </p:cNvCxnSpPr>
          <p:nvPr/>
        </p:nvCxnSpPr>
        <p:spPr bwMode="auto">
          <a:xfrm>
            <a:off x="3163260" y="4442023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0" name="Table 58">
            <a:extLst>
              <a:ext uri="{FF2B5EF4-FFF2-40B4-BE49-F238E27FC236}">
                <a16:creationId xmlns:a16="http://schemas.microsoft.com/office/drawing/2014/main" id="{32545639-9DAA-4B6E-B3CE-1E875DD9A78F}"/>
              </a:ext>
            </a:extLst>
          </p:cNvPr>
          <p:cNvGraphicFramePr>
            <a:graphicFrameLocks noGrp="1"/>
          </p:cNvGraphicFramePr>
          <p:nvPr/>
        </p:nvGraphicFramePr>
        <p:xfrm>
          <a:off x="6165085" y="4663863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F0B57E5-D1FB-4D45-B50D-59912D0502B6}"/>
              </a:ext>
            </a:extLst>
          </p:cNvPr>
          <p:cNvCxnSpPr>
            <a:cxnSpLocks/>
            <a:stCxn id="68" idx="2"/>
            <a:endCxn id="80" idx="0"/>
          </p:cNvCxnSpPr>
          <p:nvPr/>
        </p:nvCxnSpPr>
        <p:spPr bwMode="auto">
          <a:xfrm>
            <a:off x="7134685" y="4442023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BC507E83-0C7B-4CB1-8DB4-4B9DB22F8A2A}"/>
              </a:ext>
            </a:extLst>
          </p:cNvPr>
          <p:cNvGraphicFramePr>
            <a:graphicFrameLocks noGrp="1"/>
          </p:cNvGraphicFramePr>
          <p:nvPr/>
        </p:nvGraphicFramePr>
        <p:xfrm>
          <a:off x="1964628" y="5267853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4B3FE42-A8DC-4341-AFC7-42B88206296F}"/>
              </a:ext>
            </a:extLst>
          </p:cNvPr>
          <p:cNvCxnSpPr>
            <a:cxnSpLocks/>
            <a:stCxn id="56" idx="2"/>
            <a:endCxn id="89" idx="0"/>
          </p:cNvCxnSpPr>
          <p:nvPr/>
        </p:nvCxnSpPr>
        <p:spPr bwMode="auto">
          <a:xfrm>
            <a:off x="3163260" y="5034703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4" name="Table 89">
            <a:extLst>
              <a:ext uri="{FF2B5EF4-FFF2-40B4-BE49-F238E27FC236}">
                <a16:creationId xmlns:a16="http://schemas.microsoft.com/office/drawing/2014/main" id="{F9D25B92-AE66-4644-A418-5BF761BB8E3A}"/>
              </a:ext>
            </a:extLst>
          </p:cNvPr>
          <p:cNvGraphicFramePr>
            <a:graphicFrameLocks noGrp="1"/>
          </p:cNvGraphicFramePr>
          <p:nvPr/>
        </p:nvGraphicFramePr>
        <p:xfrm>
          <a:off x="5936053" y="5255531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6C0B451-4D5A-4300-85A5-3FF75C45BAB9}"/>
              </a:ext>
            </a:extLst>
          </p:cNvPr>
          <p:cNvCxnSpPr>
            <a:cxnSpLocks/>
            <a:endCxn id="94" idx="0"/>
          </p:cNvCxnSpPr>
          <p:nvPr/>
        </p:nvCxnSpPr>
        <p:spPr bwMode="auto">
          <a:xfrm>
            <a:off x="7134685" y="5022381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6" name="Table 96">
            <a:extLst>
              <a:ext uri="{FF2B5EF4-FFF2-40B4-BE49-F238E27FC236}">
                <a16:creationId xmlns:a16="http://schemas.microsoft.com/office/drawing/2014/main" id="{432E9AF0-DB72-49E8-93DC-728A30B31B18}"/>
              </a:ext>
            </a:extLst>
          </p:cNvPr>
          <p:cNvGraphicFramePr>
            <a:graphicFrameLocks noGrp="1"/>
          </p:cNvGraphicFramePr>
          <p:nvPr/>
        </p:nvGraphicFramePr>
        <p:xfrm>
          <a:off x="1858509" y="5871843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D38BF7-9C7E-427E-82BA-4A4750D19FC1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 bwMode="auto">
          <a:xfrm>
            <a:off x="3163260" y="5638693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1" name="Table 96">
            <a:extLst>
              <a:ext uri="{FF2B5EF4-FFF2-40B4-BE49-F238E27FC236}">
                <a16:creationId xmlns:a16="http://schemas.microsoft.com/office/drawing/2014/main" id="{06FCA345-88EA-4552-84EE-FB5C7E590C8C}"/>
              </a:ext>
            </a:extLst>
          </p:cNvPr>
          <p:cNvGraphicFramePr>
            <a:graphicFrameLocks noGrp="1"/>
          </p:cNvGraphicFramePr>
          <p:nvPr/>
        </p:nvGraphicFramePr>
        <p:xfrm>
          <a:off x="5836945" y="5848212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9E6DB32-7C0F-4321-BEBD-57339ACE93FD}"/>
              </a:ext>
            </a:extLst>
          </p:cNvPr>
          <p:cNvCxnSpPr>
            <a:cxnSpLocks/>
            <a:stCxn id="94" idx="2"/>
            <a:endCxn id="101" idx="0"/>
          </p:cNvCxnSpPr>
          <p:nvPr/>
        </p:nvCxnSpPr>
        <p:spPr bwMode="auto">
          <a:xfrm>
            <a:off x="7134686" y="5626372"/>
            <a:ext cx="7011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8860-AD28-4BBE-8B5B-D5A6003D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5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A1CA-12D8-4EF9-8FBF-A24E1FFB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Abordarea </a:t>
            </a:r>
            <a:r>
              <a:rPr lang="ro-RO" dirty="0" err="1">
                <a:solidFill>
                  <a:schemeClr val="accent2"/>
                </a:solidFill>
              </a:rPr>
              <a:t>Dijsktra</a:t>
            </a:r>
            <a:r>
              <a:rPr lang="ro-RO" dirty="0">
                <a:solidFill>
                  <a:schemeClr val="accent2"/>
                </a:solidFill>
              </a:rPr>
              <a:t> – varză capră și lup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59E373AA-7ECA-4B18-B49F-EBE9990BAE50}"/>
              </a:ext>
            </a:extLst>
          </p:cNvPr>
          <p:cNvSpPr/>
          <p:nvPr/>
        </p:nvSpPr>
        <p:spPr>
          <a:xfrm>
            <a:off x="1674779" y="1297528"/>
            <a:ext cx="88424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https://www.youtube.com/watch?v=0kXjl2e6qD0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9E55C-B1F7-435B-B72B-79D28928E8EE}"/>
              </a:ext>
            </a:extLst>
          </p:cNvPr>
          <p:cNvSpPr txBox="1"/>
          <p:nvPr/>
        </p:nvSpPr>
        <p:spPr>
          <a:xfrm>
            <a:off x="1903378" y="2388053"/>
            <a:ext cx="83852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Scoate toate detaliile nesemnificative din problemă</a:t>
            </a:r>
          </a:p>
          <a:p>
            <a:endParaRPr lang="ro-RO" sz="2400" dirty="0"/>
          </a:p>
          <a:p>
            <a:endParaRPr lang="ro-RO" sz="2400" dirty="0"/>
          </a:p>
          <a:p>
            <a:r>
              <a:rPr lang="ro-RO" sz="2400" dirty="0"/>
              <a:t>Contează dacă lupul mănâncă capra sau dacă invers capra mănâncă lupul?</a:t>
            </a:r>
          </a:p>
          <a:p>
            <a:endParaRPr lang="ro-RO" sz="2400" dirty="0"/>
          </a:p>
          <a:p>
            <a:r>
              <a:rPr lang="ro-RO" sz="2400" dirty="0"/>
              <a:t>Contează dacă capra mănâncă varză sau dacă invers lupul mănâncă capra?</a:t>
            </a:r>
          </a:p>
          <a:p>
            <a:endParaRPr lang="ro-RO" sz="2400" dirty="0"/>
          </a:p>
          <a:p>
            <a:r>
              <a:rPr lang="ro-RO" sz="2400" dirty="0"/>
              <a:t>Dacă NU atunci nu e diferență între lup și varză.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4DDD16-CB99-4834-9C35-73D916CD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1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536-C3B8-418B-B883-7862A43C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Capră și restul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95967D-F542-479A-89B5-C1D39919C8E0}"/>
              </a:ext>
            </a:extLst>
          </p:cNvPr>
          <p:cNvCxnSpPr>
            <a:cxnSpLocks/>
          </p:cNvCxnSpPr>
          <p:nvPr/>
        </p:nvCxnSpPr>
        <p:spPr bwMode="auto">
          <a:xfrm>
            <a:off x="4223426" y="1703499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48488F-C414-4727-8E7D-9330E0752478}"/>
              </a:ext>
            </a:extLst>
          </p:cNvPr>
          <p:cNvSpPr txBox="1"/>
          <p:nvPr/>
        </p:nvSpPr>
        <p:spPr>
          <a:xfrm>
            <a:off x="2817780" y="108108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CAA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0B927-CAC8-4C57-874B-DEB205EAC2E9}"/>
              </a:ext>
            </a:extLst>
          </p:cNvPr>
          <p:cNvSpPr txBox="1"/>
          <p:nvPr/>
        </p:nvSpPr>
        <p:spPr>
          <a:xfrm>
            <a:off x="5793852" y="133416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4BB39-C415-4D26-A292-92389695B084}"/>
              </a:ext>
            </a:extLst>
          </p:cNvPr>
          <p:cNvSpPr txBox="1"/>
          <p:nvPr/>
        </p:nvSpPr>
        <p:spPr>
          <a:xfrm>
            <a:off x="8270597" y="18398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1761F-780A-4ECD-8EBE-57D849206E23}"/>
              </a:ext>
            </a:extLst>
          </p:cNvPr>
          <p:cNvSpPr txBox="1"/>
          <p:nvPr/>
        </p:nvSpPr>
        <p:spPr>
          <a:xfrm>
            <a:off x="2817779" y="183984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96D8B-DC1B-4E60-9028-B66C4CB60F5F}"/>
              </a:ext>
            </a:extLst>
          </p:cNvPr>
          <p:cNvCxnSpPr>
            <a:cxnSpLocks/>
          </p:cNvCxnSpPr>
          <p:nvPr/>
        </p:nvCxnSpPr>
        <p:spPr bwMode="auto">
          <a:xfrm flipH="1">
            <a:off x="4223426" y="2345364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3BCC72-4243-4366-B8F8-73E29998FC5D}"/>
              </a:ext>
            </a:extLst>
          </p:cNvPr>
          <p:cNvSpPr txBox="1"/>
          <p:nvPr/>
        </p:nvSpPr>
        <p:spPr>
          <a:xfrm>
            <a:off x="8270597" y="25986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7383A1-D330-46F0-9E6F-36A740EC9162}"/>
              </a:ext>
            </a:extLst>
          </p:cNvPr>
          <p:cNvSpPr txBox="1"/>
          <p:nvPr/>
        </p:nvSpPr>
        <p:spPr>
          <a:xfrm>
            <a:off x="2817779" y="259860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7C576-0BA7-4A0D-9AAB-5680698502B2}"/>
              </a:ext>
            </a:extLst>
          </p:cNvPr>
          <p:cNvSpPr txBox="1"/>
          <p:nvPr/>
        </p:nvSpPr>
        <p:spPr>
          <a:xfrm>
            <a:off x="5793852" y="273186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868B30-CECD-47A1-A98F-5A9F95E010EA}"/>
              </a:ext>
            </a:extLst>
          </p:cNvPr>
          <p:cNvSpPr txBox="1"/>
          <p:nvPr/>
        </p:nvSpPr>
        <p:spPr>
          <a:xfrm>
            <a:off x="8270598" y="331863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EBA1F5-681F-48C5-9BB2-63F4DCF3E23B}"/>
              </a:ext>
            </a:extLst>
          </p:cNvPr>
          <p:cNvSpPr txBox="1"/>
          <p:nvPr/>
        </p:nvSpPr>
        <p:spPr>
          <a:xfrm>
            <a:off x="2817778" y="331863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576E3F-23C4-47DE-9794-61D1F1D1F4EC}"/>
              </a:ext>
            </a:extLst>
          </p:cNvPr>
          <p:cNvCxnSpPr>
            <a:cxnSpLocks/>
          </p:cNvCxnSpPr>
          <p:nvPr/>
        </p:nvCxnSpPr>
        <p:spPr bwMode="auto">
          <a:xfrm flipH="1">
            <a:off x="4223426" y="3820725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00BC8C-D72A-47EA-9111-D8C5C92D8807}"/>
              </a:ext>
            </a:extLst>
          </p:cNvPr>
          <p:cNvCxnSpPr>
            <a:cxnSpLocks/>
          </p:cNvCxnSpPr>
          <p:nvPr/>
        </p:nvCxnSpPr>
        <p:spPr bwMode="auto">
          <a:xfrm>
            <a:off x="4223426" y="3101199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DD6145-D258-4467-979A-C7006B6B8703}"/>
              </a:ext>
            </a:extLst>
          </p:cNvPr>
          <p:cNvSpPr txBox="1"/>
          <p:nvPr/>
        </p:nvSpPr>
        <p:spPr>
          <a:xfrm>
            <a:off x="5793852" y="349569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EA397F-2F45-4AE2-A11A-A924990F75B6}"/>
              </a:ext>
            </a:extLst>
          </p:cNvPr>
          <p:cNvSpPr txBox="1"/>
          <p:nvPr/>
        </p:nvSpPr>
        <p:spPr>
          <a:xfrm>
            <a:off x="8268723" y="40386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40A5BB-ABA5-4556-993C-B92A8E24E25A}"/>
              </a:ext>
            </a:extLst>
          </p:cNvPr>
          <p:cNvSpPr txBox="1"/>
          <p:nvPr/>
        </p:nvSpPr>
        <p:spPr>
          <a:xfrm>
            <a:off x="2815905" y="403867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86B2E2-9CD9-418C-A303-87F5F52162ED}"/>
              </a:ext>
            </a:extLst>
          </p:cNvPr>
          <p:cNvSpPr txBox="1"/>
          <p:nvPr/>
        </p:nvSpPr>
        <p:spPr>
          <a:xfrm>
            <a:off x="5793852" y="412906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</a:t>
            </a:r>
            <a:endParaRPr lang="en-US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B7D915-F820-4A40-82E3-103A6E97B266}"/>
              </a:ext>
            </a:extLst>
          </p:cNvPr>
          <p:cNvCxnSpPr>
            <a:cxnSpLocks/>
          </p:cNvCxnSpPr>
          <p:nvPr/>
        </p:nvCxnSpPr>
        <p:spPr bwMode="auto">
          <a:xfrm>
            <a:off x="4223426" y="4498393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EBC8BCB-932E-4B03-B203-5F0C23DB431F}"/>
              </a:ext>
            </a:extLst>
          </p:cNvPr>
          <p:cNvSpPr txBox="1"/>
          <p:nvPr/>
        </p:nvSpPr>
        <p:spPr>
          <a:xfrm>
            <a:off x="8268724" y="469705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50676-4F08-4C6F-92B3-1C1E8BBFE69D}"/>
              </a:ext>
            </a:extLst>
          </p:cNvPr>
          <p:cNvSpPr txBox="1"/>
          <p:nvPr/>
        </p:nvSpPr>
        <p:spPr>
          <a:xfrm>
            <a:off x="2815904" y="469705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902EE7-A2E9-4042-9B23-2F796D67F004}"/>
              </a:ext>
            </a:extLst>
          </p:cNvPr>
          <p:cNvCxnSpPr>
            <a:cxnSpLocks/>
          </p:cNvCxnSpPr>
          <p:nvPr/>
        </p:nvCxnSpPr>
        <p:spPr bwMode="auto">
          <a:xfrm flipH="1">
            <a:off x="4223426" y="5172870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228D3DA-6987-4D5D-862F-4C2B6FCCB09F}"/>
              </a:ext>
            </a:extLst>
          </p:cNvPr>
          <p:cNvCxnSpPr>
            <a:cxnSpLocks/>
          </p:cNvCxnSpPr>
          <p:nvPr/>
        </p:nvCxnSpPr>
        <p:spPr bwMode="auto">
          <a:xfrm>
            <a:off x="4223426" y="5807222"/>
            <a:ext cx="349223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FF68B84-3978-423B-B0BA-44F1B301DEBB}"/>
              </a:ext>
            </a:extLst>
          </p:cNvPr>
          <p:cNvSpPr txBox="1"/>
          <p:nvPr/>
        </p:nvSpPr>
        <p:spPr>
          <a:xfrm>
            <a:off x="5793852" y="543789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9E66B9-0B87-4DDC-A39E-E9697A5078F6}"/>
              </a:ext>
            </a:extLst>
          </p:cNvPr>
          <p:cNvSpPr txBox="1"/>
          <p:nvPr/>
        </p:nvSpPr>
        <p:spPr>
          <a:xfrm>
            <a:off x="8268724" y="537492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AA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80C5AC-BD29-411C-8279-7CFE04A4D9E4}"/>
              </a:ext>
            </a:extLst>
          </p:cNvPr>
          <p:cNvSpPr txBox="1"/>
          <p:nvPr/>
        </p:nvSpPr>
        <p:spPr>
          <a:xfrm>
            <a:off x="2815904" y="537492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4D60C4-E6D4-46B8-9EEF-A760AC8A5E6C}"/>
              </a:ext>
            </a:extLst>
          </p:cNvPr>
          <p:cNvSpPr txBox="1"/>
          <p:nvPr/>
        </p:nvSpPr>
        <p:spPr>
          <a:xfrm>
            <a:off x="8268724" y="59243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CAA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B8D70-9551-496C-9714-169DB236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43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1">
            <a:extLst>
              <a:ext uri="{FF2B5EF4-FFF2-40B4-BE49-F238E27FC236}">
                <a16:creationId xmlns:a16="http://schemas.microsoft.com/office/drawing/2014/main" id="{A68D642E-B517-4EC3-953A-83CD62CE9515}"/>
              </a:ext>
            </a:extLst>
          </p:cNvPr>
          <p:cNvGraphicFramePr>
            <a:graphicFrameLocks noGrp="1"/>
          </p:cNvGraphicFramePr>
          <p:nvPr/>
        </p:nvGraphicFramePr>
        <p:xfrm>
          <a:off x="5283488" y="3898539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231629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68232"/>
              </p:ext>
            </p:extLst>
          </p:nvPr>
        </p:nvGraphicFramePr>
        <p:xfrm>
          <a:off x="3421297" y="2032135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5924298" y="20254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3589506" y="1602469"/>
            <a:ext cx="2506495" cy="429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6092506" y="1602470"/>
            <a:ext cx="3494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/>
        </p:nvGraphicFramePr>
        <p:xfrm>
          <a:off x="5777012" y="2565084"/>
          <a:ext cx="63098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1963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9902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>
            <a:off x="6092506" y="2396276"/>
            <a:ext cx="0" cy="1688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3" name="Table 37">
            <a:extLst>
              <a:ext uri="{FF2B5EF4-FFF2-40B4-BE49-F238E27FC236}">
                <a16:creationId xmlns:a16="http://schemas.microsoft.com/office/drawing/2014/main" id="{B37F75AC-E021-4239-82CC-DBDD2E5E2F22}"/>
              </a:ext>
            </a:extLst>
          </p:cNvPr>
          <p:cNvGraphicFramePr>
            <a:graphicFrameLocks noGrp="1"/>
          </p:cNvGraphicFramePr>
          <p:nvPr/>
        </p:nvGraphicFramePr>
        <p:xfrm>
          <a:off x="5623957" y="3279154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132C8-5F23-460A-BCE6-C826EC47D059}"/>
              </a:ext>
            </a:extLst>
          </p:cNvPr>
          <p:cNvCxnSpPr>
            <a:cxnSpLocks/>
            <a:stCxn id="41" idx="2"/>
            <a:endCxn id="63" idx="0"/>
          </p:cNvCxnSpPr>
          <p:nvPr/>
        </p:nvCxnSpPr>
        <p:spPr bwMode="auto">
          <a:xfrm>
            <a:off x="6092506" y="2935924"/>
            <a:ext cx="0" cy="3432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BDDA18-1170-4FA1-A62B-E38CFAC0F532}"/>
              </a:ext>
            </a:extLst>
          </p:cNvPr>
          <p:cNvCxnSpPr>
            <a:cxnSpLocks/>
            <a:stCxn id="63" idx="2"/>
            <a:endCxn id="30" idx="0"/>
          </p:cNvCxnSpPr>
          <p:nvPr/>
        </p:nvCxnSpPr>
        <p:spPr bwMode="auto">
          <a:xfrm>
            <a:off x="6092506" y="3649995"/>
            <a:ext cx="0" cy="2485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 58">
            <a:extLst>
              <a:ext uri="{FF2B5EF4-FFF2-40B4-BE49-F238E27FC236}">
                <a16:creationId xmlns:a16="http://schemas.microsoft.com/office/drawing/2014/main" id="{44BDF4C9-1208-4753-B9C4-CC78AA1E82BC}"/>
              </a:ext>
            </a:extLst>
          </p:cNvPr>
          <p:cNvGraphicFramePr>
            <a:graphicFrameLocks noGrp="1"/>
          </p:cNvGraphicFramePr>
          <p:nvPr/>
        </p:nvGraphicFramePr>
        <p:xfrm>
          <a:off x="5122906" y="4491220"/>
          <a:ext cx="1939200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7840">
                  <a:extLst>
                    <a:ext uri="{9D8B030D-6E8A-4147-A177-3AD203B41FA5}">
                      <a16:colId xmlns:a16="http://schemas.microsoft.com/office/drawing/2014/main" val="2554367604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2288740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514449438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3453012123"/>
                    </a:ext>
                  </a:extLst>
                </a:gridCol>
                <a:gridCol w="387840">
                  <a:extLst>
                    <a:ext uri="{9D8B030D-6E8A-4147-A177-3AD203B41FA5}">
                      <a16:colId xmlns:a16="http://schemas.microsoft.com/office/drawing/2014/main" val="424499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53628"/>
                  </a:ext>
                </a:extLst>
              </a:tr>
            </a:tbl>
          </a:graphicData>
        </a:graphic>
      </p:graphicFrame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A5369B-9BC6-46C4-B8DB-9F030ACD9D5A}"/>
              </a:ext>
            </a:extLst>
          </p:cNvPr>
          <p:cNvCxnSpPr>
            <a:cxnSpLocks/>
            <a:stCxn id="30" idx="2"/>
            <a:endCxn id="56" idx="0"/>
          </p:cNvCxnSpPr>
          <p:nvPr/>
        </p:nvCxnSpPr>
        <p:spPr bwMode="auto">
          <a:xfrm>
            <a:off x="6092506" y="4269380"/>
            <a:ext cx="0" cy="2218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9" name="Table 89">
            <a:extLst>
              <a:ext uri="{FF2B5EF4-FFF2-40B4-BE49-F238E27FC236}">
                <a16:creationId xmlns:a16="http://schemas.microsoft.com/office/drawing/2014/main" id="{BC507E83-0C7B-4CB1-8DB4-4B9DB22F8A2A}"/>
              </a:ext>
            </a:extLst>
          </p:cNvPr>
          <p:cNvGraphicFramePr>
            <a:graphicFrameLocks noGrp="1"/>
          </p:cNvGraphicFramePr>
          <p:nvPr/>
        </p:nvGraphicFramePr>
        <p:xfrm>
          <a:off x="4893874" y="5095210"/>
          <a:ext cx="2397264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99544">
                  <a:extLst>
                    <a:ext uri="{9D8B030D-6E8A-4147-A177-3AD203B41FA5}">
                      <a16:colId xmlns:a16="http://schemas.microsoft.com/office/drawing/2014/main" val="3136941219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489012553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1932759086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876249235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2376153002"/>
                    </a:ext>
                  </a:extLst>
                </a:gridCol>
                <a:gridCol w="399544">
                  <a:extLst>
                    <a:ext uri="{9D8B030D-6E8A-4147-A177-3AD203B41FA5}">
                      <a16:colId xmlns:a16="http://schemas.microsoft.com/office/drawing/2014/main" val="368876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42866"/>
                  </a:ext>
                </a:extLst>
              </a:tr>
            </a:tbl>
          </a:graphicData>
        </a:graphic>
      </p:graphicFrame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4B3FE42-A8DC-4341-AFC7-42B88206296F}"/>
              </a:ext>
            </a:extLst>
          </p:cNvPr>
          <p:cNvCxnSpPr>
            <a:cxnSpLocks/>
            <a:stCxn id="56" idx="2"/>
            <a:endCxn id="89" idx="0"/>
          </p:cNvCxnSpPr>
          <p:nvPr/>
        </p:nvCxnSpPr>
        <p:spPr bwMode="auto">
          <a:xfrm>
            <a:off x="6092506" y="4862060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6" name="Table 96">
            <a:extLst>
              <a:ext uri="{FF2B5EF4-FFF2-40B4-BE49-F238E27FC236}">
                <a16:creationId xmlns:a16="http://schemas.microsoft.com/office/drawing/2014/main" id="{432E9AF0-DB72-49E8-93DC-728A30B31B18}"/>
              </a:ext>
            </a:extLst>
          </p:cNvPr>
          <p:cNvGraphicFramePr>
            <a:graphicFrameLocks noGrp="1"/>
          </p:cNvGraphicFramePr>
          <p:nvPr/>
        </p:nvGraphicFramePr>
        <p:xfrm>
          <a:off x="4787755" y="5699200"/>
          <a:ext cx="2609502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2786">
                  <a:extLst>
                    <a:ext uri="{9D8B030D-6E8A-4147-A177-3AD203B41FA5}">
                      <a16:colId xmlns:a16="http://schemas.microsoft.com/office/drawing/2014/main" val="1996235031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360021234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285304285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4229893209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0344432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3761345638"/>
                    </a:ext>
                  </a:extLst>
                </a:gridCol>
                <a:gridCol w="372786">
                  <a:extLst>
                    <a:ext uri="{9D8B030D-6E8A-4147-A177-3AD203B41FA5}">
                      <a16:colId xmlns:a16="http://schemas.microsoft.com/office/drawing/2014/main" val="1629255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60161"/>
                  </a:ext>
                </a:extLst>
              </a:tr>
            </a:tbl>
          </a:graphicData>
        </a:graphic>
      </p:graphicFrame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5D38BF7-9C7E-427E-82BA-4A4750D19FC1}"/>
              </a:ext>
            </a:extLst>
          </p:cNvPr>
          <p:cNvCxnSpPr>
            <a:cxnSpLocks/>
            <a:stCxn id="89" idx="2"/>
            <a:endCxn id="96" idx="0"/>
          </p:cNvCxnSpPr>
          <p:nvPr/>
        </p:nvCxnSpPr>
        <p:spPr bwMode="auto">
          <a:xfrm>
            <a:off x="6092506" y="5466050"/>
            <a:ext cx="0" cy="233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0" name="Table 31">
            <a:extLst>
              <a:ext uri="{FF2B5EF4-FFF2-40B4-BE49-F238E27FC236}">
                <a16:creationId xmlns:a16="http://schemas.microsoft.com/office/drawing/2014/main" id="{39D96FFE-72FE-4C02-9056-C5A636D71828}"/>
              </a:ext>
            </a:extLst>
          </p:cNvPr>
          <p:cNvGraphicFramePr>
            <a:graphicFrameLocks noGrp="1"/>
          </p:cNvGraphicFramePr>
          <p:nvPr/>
        </p:nvGraphicFramePr>
        <p:xfrm>
          <a:off x="7166597" y="3869097"/>
          <a:ext cx="161803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04509">
                  <a:extLst>
                    <a:ext uri="{9D8B030D-6E8A-4147-A177-3AD203B41FA5}">
                      <a16:colId xmlns:a16="http://schemas.microsoft.com/office/drawing/2014/main" val="4092524959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311734381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105130134"/>
                    </a:ext>
                  </a:extLst>
                </a:gridCol>
                <a:gridCol w="404509">
                  <a:extLst>
                    <a:ext uri="{9D8B030D-6E8A-4147-A177-3AD203B41FA5}">
                      <a16:colId xmlns:a16="http://schemas.microsoft.com/office/drawing/2014/main" val="2685984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15837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112E7D-12F5-4602-9A36-62F56154457F}"/>
              </a:ext>
            </a:extLst>
          </p:cNvPr>
          <p:cNvCxnSpPr>
            <a:cxnSpLocks/>
            <a:stCxn id="63" idx="2"/>
            <a:endCxn id="40" idx="0"/>
          </p:cNvCxnSpPr>
          <p:nvPr/>
        </p:nvCxnSpPr>
        <p:spPr bwMode="auto">
          <a:xfrm>
            <a:off x="6092507" y="3649995"/>
            <a:ext cx="1883109" cy="2191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29B53-6ED1-451D-89F5-2F1BE97DA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5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34A9-88E7-4F2A-AB0D-D5E1856E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4ADE-FCA0-4CA9-B135-9FFD1FA1B18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  <a:p>
            <a:r>
              <a:rPr lang="ro-RO" dirty="0"/>
              <a:t>Ideea de la </a:t>
            </a:r>
            <a:r>
              <a:rPr lang="ro-RO" dirty="0" err="1"/>
              <a:t>backtracking</a:t>
            </a:r>
            <a:r>
              <a:rPr lang="ro-RO" dirty="0"/>
              <a:t> cu construcția arborelui de stări.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Jocuri competitive. – Vrem algoritm </a:t>
            </a:r>
            <a:r>
              <a:rPr lang="en-US" dirty="0"/>
              <a:t>“</a:t>
            </a:r>
            <a:r>
              <a:rPr lang="en-US" dirty="0" err="1"/>
              <a:t>Inteligen</a:t>
            </a:r>
            <a:r>
              <a:rPr lang="ro-RO" dirty="0" err="1"/>
              <a:t>ță</a:t>
            </a:r>
            <a:r>
              <a:rPr lang="ro-RO" dirty="0"/>
              <a:t> </a:t>
            </a:r>
            <a:r>
              <a:rPr lang="ro-RO" dirty="0" err="1"/>
              <a:t>artigicială</a:t>
            </a:r>
            <a:r>
              <a:rPr lang="en-US" dirty="0"/>
              <a:t>” care s</a:t>
            </a:r>
            <a:r>
              <a:rPr lang="ro-RO" dirty="0"/>
              <a:t>ă câștige.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 face </a:t>
            </a:r>
            <a:r>
              <a:rPr lang="en-US" dirty="0" err="1"/>
              <a:t>adversarul</a:t>
            </a:r>
            <a:r>
              <a:rPr lang="en-US" dirty="0"/>
              <a:t>?</a:t>
            </a:r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45591-89F5-4E96-A438-2EDD0F3A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2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EF20-0BFB-43A7-BF82-3C5AFCFC8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MiniMax</a:t>
            </a:r>
            <a:r>
              <a:rPr lang="en-US" dirty="0">
                <a:solidFill>
                  <a:schemeClr val="accent2"/>
                </a:solidFill>
              </a:rPr>
              <a:t> - Idee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DD02E5-6559-4F4C-8FFF-50428E3D3372}"/>
              </a:ext>
            </a:extLst>
          </p:cNvPr>
          <p:cNvGraphicFramePr>
            <a:graphicFrameLocks noGrp="1"/>
          </p:cNvGraphicFramePr>
          <p:nvPr/>
        </p:nvGraphicFramePr>
        <p:xfrm>
          <a:off x="5609212" y="1221902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1E194BF8-DA41-437E-ACBA-EEB2EE615C4C}"/>
              </a:ext>
            </a:extLst>
          </p:cNvPr>
          <p:cNvGraphicFramePr>
            <a:graphicFrameLocks noGrp="1"/>
          </p:cNvGraphicFramePr>
          <p:nvPr/>
        </p:nvGraphicFramePr>
        <p:xfrm>
          <a:off x="3553434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04F073E-CBB4-4255-90A2-FE3ADAB88F00}"/>
              </a:ext>
            </a:extLst>
          </p:cNvPr>
          <p:cNvGraphicFramePr>
            <a:graphicFrameLocks noGrp="1"/>
          </p:cNvGraphicFramePr>
          <p:nvPr/>
        </p:nvGraphicFramePr>
        <p:xfrm>
          <a:off x="5609212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818FBEC4-2AD5-40CD-95E1-E35782B123AA}"/>
              </a:ext>
            </a:extLst>
          </p:cNvPr>
          <p:cNvGraphicFramePr>
            <a:graphicFrameLocks noGrp="1"/>
          </p:cNvGraphicFramePr>
          <p:nvPr/>
        </p:nvGraphicFramePr>
        <p:xfrm>
          <a:off x="7664990" y="193850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2EE3FD-1BDE-408D-8402-458716358A7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4040222" y="1592742"/>
            <a:ext cx="2055778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07E90-AF5D-4272-9AE2-86A21A3F1927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>
            <a:off x="6096000" y="1592742"/>
            <a:ext cx="0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1734BD-2A31-4B27-8D89-F6CF8710A4E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0" y="1592742"/>
            <a:ext cx="2055778" cy="3457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D4FE304E-FD9D-473A-AC75-2D8403DC3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85838"/>
              </p:ext>
            </p:extLst>
          </p:nvPr>
        </p:nvGraphicFramePr>
        <p:xfrm>
          <a:off x="1632424" y="266376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DD1BD95A-DCF8-4BD0-A154-A327603CD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69924"/>
              </p:ext>
            </p:extLst>
          </p:nvPr>
        </p:nvGraphicFramePr>
        <p:xfrm>
          <a:off x="2714626" y="2659168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754ABFE8-D678-4C16-AA1D-DAD22DF68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17600"/>
              </p:ext>
            </p:extLst>
          </p:nvPr>
        </p:nvGraphicFramePr>
        <p:xfrm>
          <a:off x="3799463" y="2668355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8701B7-73EC-4AB3-BD49-82443AA1CDA5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 bwMode="auto">
          <a:xfrm flipH="1">
            <a:off x="2119212" y="2309347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521D1D-7915-43D2-8781-C828FAAE015E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 bwMode="auto">
          <a:xfrm flipH="1">
            <a:off x="3201414" y="2309346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48EEC4-94F2-4F84-831E-A0AA27B054C8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 bwMode="auto">
          <a:xfrm>
            <a:off x="4040223" y="2309347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9C0D3BEA-11AE-4786-9E3F-1FDC6BE5E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459220"/>
              </p:ext>
            </p:extLst>
          </p:nvPr>
        </p:nvGraphicFramePr>
        <p:xfrm>
          <a:off x="4898081" y="268810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35" name="Table 5">
            <a:extLst>
              <a:ext uri="{FF2B5EF4-FFF2-40B4-BE49-F238E27FC236}">
                <a16:creationId xmlns:a16="http://schemas.microsoft.com/office/drawing/2014/main" id="{117FA93A-B9CF-4F25-BD56-7F7064D16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880359"/>
              </p:ext>
            </p:extLst>
          </p:nvPr>
        </p:nvGraphicFramePr>
        <p:xfrm>
          <a:off x="5980283" y="268351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33F7FCD6-2CAB-40E1-938E-1A3A692CD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595873"/>
              </p:ext>
            </p:extLst>
          </p:nvPr>
        </p:nvGraphicFramePr>
        <p:xfrm>
          <a:off x="7065120" y="269270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59F2A4-F489-4AF8-A92D-BD5B0923F03D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 bwMode="auto">
          <a:xfrm flipH="1">
            <a:off x="5384870" y="2309347"/>
            <a:ext cx="711131" cy="378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96EDE7-DB30-4497-90F5-8F4993EE92F0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 bwMode="auto">
          <a:xfrm>
            <a:off x="6096001" y="2309346"/>
            <a:ext cx="371071" cy="3741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8F59CA-2FB3-4E94-9D9E-0E6DFC695576}"/>
              </a:ext>
            </a:extLst>
          </p:cNvPr>
          <p:cNvCxnSpPr>
            <a:cxnSpLocks/>
            <a:stCxn id="8" idx="2"/>
            <a:endCxn id="36" idx="0"/>
          </p:cNvCxnSpPr>
          <p:nvPr/>
        </p:nvCxnSpPr>
        <p:spPr bwMode="auto">
          <a:xfrm>
            <a:off x="6096000" y="2309347"/>
            <a:ext cx="1455908" cy="3833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3" name="Table 5">
            <a:extLst>
              <a:ext uri="{FF2B5EF4-FFF2-40B4-BE49-F238E27FC236}">
                <a16:creationId xmlns:a16="http://schemas.microsoft.com/office/drawing/2014/main" id="{942D9D5F-8C17-4FCF-A8F4-2566A5CA9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158595"/>
              </p:ext>
            </p:extLst>
          </p:nvPr>
        </p:nvGraphicFramePr>
        <p:xfrm>
          <a:off x="8147322" y="268810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632F9DE5-9E17-4B56-81E9-DC0E00331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52056"/>
              </p:ext>
            </p:extLst>
          </p:nvPr>
        </p:nvGraphicFramePr>
        <p:xfrm>
          <a:off x="9229524" y="268351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45" name="Table 5">
            <a:extLst>
              <a:ext uri="{FF2B5EF4-FFF2-40B4-BE49-F238E27FC236}">
                <a16:creationId xmlns:a16="http://schemas.microsoft.com/office/drawing/2014/main" id="{4185FF11-5F31-4354-959C-670D6284D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50727"/>
              </p:ext>
            </p:extLst>
          </p:nvPr>
        </p:nvGraphicFramePr>
        <p:xfrm>
          <a:off x="10314361" y="269270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57625D-D329-4135-9209-3BD5289CA261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 bwMode="auto">
          <a:xfrm>
            <a:off x="8151778" y="2309347"/>
            <a:ext cx="482332" cy="378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032B9C-FE88-46CA-BF0C-0697089CE662}"/>
              </a:ext>
            </a:extLst>
          </p:cNvPr>
          <p:cNvCxnSpPr>
            <a:cxnSpLocks/>
            <a:stCxn id="9" idx="2"/>
            <a:endCxn id="44" idx="0"/>
          </p:cNvCxnSpPr>
          <p:nvPr/>
        </p:nvCxnSpPr>
        <p:spPr bwMode="auto">
          <a:xfrm>
            <a:off x="8151778" y="2309346"/>
            <a:ext cx="1564534" cy="3741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22B874-837B-429A-8D3C-7115B34B44F7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 bwMode="auto">
          <a:xfrm>
            <a:off x="8151779" y="2309347"/>
            <a:ext cx="2649371" cy="3833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E6295BF1-BA10-4112-9E61-5097993173F2}"/>
              </a:ext>
            </a:extLst>
          </p:cNvPr>
          <p:cNvGraphicFramePr>
            <a:graphicFrameLocks noGrp="1"/>
          </p:cNvGraphicFramePr>
          <p:nvPr/>
        </p:nvGraphicFramePr>
        <p:xfrm>
          <a:off x="1627155" y="352117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CD640506-C79A-4F7C-9920-706C9D858023}"/>
              </a:ext>
            </a:extLst>
          </p:cNvPr>
          <p:cNvGraphicFramePr>
            <a:graphicFrameLocks noGrp="1"/>
          </p:cNvGraphicFramePr>
          <p:nvPr/>
        </p:nvGraphicFramePr>
        <p:xfrm>
          <a:off x="2709357" y="351658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C07E3B7A-343F-4191-B86D-56A5BEAE2DB9}"/>
              </a:ext>
            </a:extLst>
          </p:cNvPr>
          <p:cNvGraphicFramePr>
            <a:graphicFrameLocks noGrp="1"/>
          </p:cNvGraphicFramePr>
          <p:nvPr/>
        </p:nvGraphicFramePr>
        <p:xfrm>
          <a:off x="3794194" y="3525773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B81FB46-4969-4834-978B-54BF5451246F}"/>
              </a:ext>
            </a:extLst>
          </p:cNvPr>
          <p:cNvCxnSpPr>
            <a:cxnSpLocks/>
            <a:stCxn id="20" idx="2"/>
            <a:endCxn id="53" idx="0"/>
          </p:cNvCxnSpPr>
          <p:nvPr/>
        </p:nvCxnSpPr>
        <p:spPr bwMode="auto">
          <a:xfrm flipH="1">
            <a:off x="2113944" y="3030009"/>
            <a:ext cx="1087471" cy="4911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7D16C1-B9A6-41C0-BEDE-F0DC935E0511}"/>
              </a:ext>
            </a:extLst>
          </p:cNvPr>
          <p:cNvCxnSpPr>
            <a:cxnSpLocks/>
            <a:stCxn id="20" idx="2"/>
            <a:endCxn id="54" idx="0"/>
          </p:cNvCxnSpPr>
          <p:nvPr/>
        </p:nvCxnSpPr>
        <p:spPr bwMode="auto">
          <a:xfrm flipH="1">
            <a:off x="3196146" y="3030008"/>
            <a:ext cx="5269" cy="4865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2E443DC-5ABF-40E7-A146-FBECDDE5AE6E}"/>
              </a:ext>
            </a:extLst>
          </p:cNvPr>
          <p:cNvCxnSpPr>
            <a:cxnSpLocks/>
            <a:stCxn id="20" idx="2"/>
            <a:endCxn id="55" idx="0"/>
          </p:cNvCxnSpPr>
          <p:nvPr/>
        </p:nvCxnSpPr>
        <p:spPr bwMode="auto">
          <a:xfrm>
            <a:off x="3201414" y="3030009"/>
            <a:ext cx="1079568" cy="4957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8C76A259-4DE9-417F-8060-36E303D81479}"/>
              </a:ext>
            </a:extLst>
          </p:cNvPr>
          <p:cNvGraphicFramePr>
            <a:graphicFrameLocks noGrp="1"/>
          </p:cNvGraphicFramePr>
          <p:nvPr/>
        </p:nvGraphicFramePr>
        <p:xfrm>
          <a:off x="5507583" y="3511992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FD1561F9-9DA2-4671-9E9C-E97EB524F528}"/>
              </a:ext>
            </a:extLst>
          </p:cNvPr>
          <p:cNvGraphicFramePr>
            <a:graphicFrameLocks noGrp="1"/>
          </p:cNvGraphicFramePr>
          <p:nvPr/>
        </p:nvGraphicFramePr>
        <p:xfrm>
          <a:off x="6589785" y="3507399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64" name="Table 5">
            <a:extLst>
              <a:ext uri="{FF2B5EF4-FFF2-40B4-BE49-F238E27FC236}">
                <a16:creationId xmlns:a16="http://schemas.microsoft.com/office/drawing/2014/main" id="{045525FD-9098-43B5-B0D8-821180BEF58E}"/>
              </a:ext>
            </a:extLst>
          </p:cNvPr>
          <p:cNvGraphicFramePr>
            <a:graphicFrameLocks noGrp="1"/>
          </p:cNvGraphicFramePr>
          <p:nvPr/>
        </p:nvGraphicFramePr>
        <p:xfrm>
          <a:off x="7674622" y="3516586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C396BE-7C8F-40AA-B359-07ED47053960}"/>
              </a:ext>
            </a:extLst>
          </p:cNvPr>
          <p:cNvCxnSpPr>
            <a:cxnSpLocks/>
            <a:stCxn id="36" idx="2"/>
            <a:endCxn id="62" idx="0"/>
          </p:cNvCxnSpPr>
          <p:nvPr/>
        </p:nvCxnSpPr>
        <p:spPr bwMode="auto">
          <a:xfrm flipH="1">
            <a:off x="5994372" y="3063544"/>
            <a:ext cx="1557537" cy="4484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8205C02-BD49-4BDA-AFEF-7B04328A20CA}"/>
              </a:ext>
            </a:extLst>
          </p:cNvPr>
          <p:cNvCxnSpPr>
            <a:cxnSpLocks/>
            <a:stCxn id="36" idx="2"/>
            <a:endCxn id="63" idx="0"/>
          </p:cNvCxnSpPr>
          <p:nvPr/>
        </p:nvCxnSpPr>
        <p:spPr bwMode="auto">
          <a:xfrm flipH="1">
            <a:off x="7076574" y="3063543"/>
            <a:ext cx="475335" cy="4438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999AB5E-D012-45CA-B68A-4125A3106D5A}"/>
              </a:ext>
            </a:extLst>
          </p:cNvPr>
          <p:cNvCxnSpPr>
            <a:cxnSpLocks/>
            <a:stCxn id="36" idx="2"/>
            <a:endCxn id="64" idx="0"/>
          </p:cNvCxnSpPr>
          <p:nvPr/>
        </p:nvCxnSpPr>
        <p:spPr bwMode="auto">
          <a:xfrm>
            <a:off x="7551908" y="3063544"/>
            <a:ext cx="609502" cy="453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0AEBE4BB-73F4-4685-9582-8899EA396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33503"/>
              </p:ext>
            </p:extLst>
          </p:nvPr>
        </p:nvGraphicFramePr>
        <p:xfrm>
          <a:off x="1997062" y="4237247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2" name="Table 5">
            <a:extLst>
              <a:ext uri="{FF2B5EF4-FFF2-40B4-BE49-F238E27FC236}">
                <a16:creationId xmlns:a16="http://schemas.microsoft.com/office/drawing/2014/main" id="{D26E7306-B0DF-46B4-9837-92BF167B7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441915"/>
              </p:ext>
            </p:extLst>
          </p:nvPr>
        </p:nvGraphicFramePr>
        <p:xfrm>
          <a:off x="3079264" y="4232654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FAC2B30D-E2C1-4345-A3D8-37826BA99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27166"/>
              </p:ext>
            </p:extLst>
          </p:nvPr>
        </p:nvGraphicFramePr>
        <p:xfrm>
          <a:off x="4164101" y="424184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ECB65B0-3755-4F5D-8560-E53C9C8B17BF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2483850" y="3882833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A5C567C-CF76-4D43-BB99-898B64C866DA}"/>
              </a:ext>
            </a:extLst>
          </p:cNvPr>
          <p:cNvCxnSpPr>
            <a:cxnSpLocks/>
            <a:endCxn id="72" idx="0"/>
          </p:cNvCxnSpPr>
          <p:nvPr/>
        </p:nvCxnSpPr>
        <p:spPr bwMode="auto">
          <a:xfrm flipH="1">
            <a:off x="3566052" y="3882832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A31DCA7-7477-48E7-B0EC-0BF17249BFF9}"/>
              </a:ext>
            </a:extLst>
          </p:cNvPr>
          <p:cNvCxnSpPr>
            <a:cxnSpLocks/>
            <a:endCxn id="73" idx="0"/>
          </p:cNvCxnSpPr>
          <p:nvPr/>
        </p:nvCxnSpPr>
        <p:spPr bwMode="auto">
          <a:xfrm>
            <a:off x="4404861" y="3882833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7" name="Table 5">
            <a:extLst>
              <a:ext uri="{FF2B5EF4-FFF2-40B4-BE49-F238E27FC236}">
                <a16:creationId xmlns:a16="http://schemas.microsoft.com/office/drawing/2014/main" id="{E9378219-CD41-4C2A-8637-BB7BB17DE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10205"/>
              </p:ext>
            </p:extLst>
          </p:nvPr>
        </p:nvGraphicFramePr>
        <p:xfrm>
          <a:off x="5743979" y="4237247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A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8" name="Table 5">
            <a:extLst>
              <a:ext uri="{FF2B5EF4-FFF2-40B4-BE49-F238E27FC236}">
                <a16:creationId xmlns:a16="http://schemas.microsoft.com/office/drawing/2014/main" id="{903A9F2B-0857-4E81-815B-44F9D58FC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920924"/>
              </p:ext>
            </p:extLst>
          </p:nvPr>
        </p:nvGraphicFramePr>
        <p:xfrm>
          <a:off x="6826181" y="4232654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B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graphicFrame>
        <p:nvGraphicFramePr>
          <p:cNvPr id="79" name="Table 5">
            <a:extLst>
              <a:ext uri="{FF2B5EF4-FFF2-40B4-BE49-F238E27FC236}">
                <a16:creationId xmlns:a16="http://schemas.microsoft.com/office/drawing/2014/main" id="{A5A963FD-5A66-4E54-B136-F388C2705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87320"/>
              </p:ext>
            </p:extLst>
          </p:nvPr>
        </p:nvGraphicFramePr>
        <p:xfrm>
          <a:off x="7911018" y="4241841"/>
          <a:ext cx="97357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973576">
                  <a:extLst>
                    <a:ext uri="{9D8B030D-6E8A-4147-A177-3AD203B41FA5}">
                      <a16:colId xmlns:a16="http://schemas.microsoft.com/office/drawing/2014/main" val="24037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Move C</a:t>
                      </a:r>
                    </a:p>
                  </a:txBody>
                  <a:tcPr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761376"/>
                  </a:ext>
                </a:extLst>
              </a:tr>
            </a:tbl>
          </a:graphicData>
        </a:graphic>
      </p:graphicFrame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6E1614E-F847-4D97-B311-89E1CF525278}"/>
              </a:ext>
            </a:extLst>
          </p:cNvPr>
          <p:cNvCxnSpPr>
            <a:cxnSpLocks/>
            <a:endCxn id="77" idx="0"/>
          </p:cNvCxnSpPr>
          <p:nvPr/>
        </p:nvCxnSpPr>
        <p:spPr bwMode="auto">
          <a:xfrm flipH="1">
            <a:off x="6230767" y="3882833"/>
            <a:ext cx="1921010" cy="3544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361ACA-0391-4D68-AEA5-B14C2CDBE532}"/>
              </a:ext>
            </a:extLst>
          </p:cNvPr>
          <p:cNvCxnSpPr>
            <a:cxnSpLocks/>
            <a:endCxn id="78" idx="0"/>
          </p:cNvCxnSpPr>
          <p:nvPr/>
        </p:nvCxnSpPr>
        <p:spPr bwMode="auto">
          <a:xfrm flipH="1">
            <a:off x="7312969" y="3882832"/>
            <a:ext cx="838808" cy="349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A58AE3B-8FA9-4C0B-9767-FA4E8123101A}"/>
              </a:ext>
            </a:extLst>
          </p:cNvPr>
          <p:cNvCxnSpPr>
            <a:cxnSpLocks/>
            <a:endCxn id="79" idx="0"/>
          </p:cNvCxnSpPr>
          <p:nvPr/>
        </p:nvCxnSpPr>
        <p:spPr bwMode="auto">
          <a:xfrm>
            <a:off x="8151778" y="3882833"/>
            <a:ext cx="246029" cy="35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9DE0E2F-63E1-4492-A5C2-A911E777DF2D}"/>
              </a:ext>
            </a:extLst>
          </p:cNvPr>
          <p:cNvSpPr txBox="1"/>
          <p:nvPr/>
        </p:nvSpPr>
        <p:spPr>
          <a:xfrm>
            <a:off x="1956736" y="4971306"/>
            <a:ext cx="1784463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Juc</a:t>
            </a:r>
            <a:r>
              <a:rPr lang="ro-RO" sz="2800" b="1" dirty="0" err="1"/>
              <a:t>ător</a:t>
            </a:r>
            <a:r>
              <a:rPr lang="ro-RO" sz="2800" b="1" dirty="0"/>
              <a:t> 1</a:t>
            </a:r>
            <a:endParaRPr lang="en-US" sz="28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9953952-B2AD-4242-B569-BBCB8821DF2E}"/>
              </a:ext>
            </a:extLst>
          </p:cNvPr>
          <p:cNvSpPr txBox="1"/>
          <p:nvPr/>
        </p:nvSpPr>
        <p:spPr>
          <a:xfrm>
            <a:off x="7992363" y="4967096"/>
            <a:ext cx="1784463" cy="523220"/>
          </a:xfrm>
          <a:prstGeom prst="rect">
            <a:avLst/>
          </a:prstGeom>
          <a:solidFill>
            <a:srgbClr val="FF7F85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/>
              <a:t>Juc</a:t>
            </a:r>
            <a:r>
              <a:rPr lang="ro-RO" sz="2800" b="1" dirty="0" err="1"/>
              <a:t>ător</a:t>
            </a:r>
            <a:r>
              <a:rPr lang="ro-RO" sz="2800" b="1" dirty="0"/>
              <a:t> 2</a:t>
            </a:r>
            <a:endParaRPr lang="en-US" sz="28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08C61E-8817-4F13-9D30-2577291F7EB8}"/>
              </a:ext>
            </a:extLst>
          </p:cNvPr>
          <p:cNvSpPr txBox="1"/>
          <p:nvPr/>
        </p:nvSpPr>
        <p:spPr>
          <a:xfrm>
            <a:off x="1838326" y="5914417"/>
            <a:ext cx="817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Pe nivelele pare sunt mutări ale unui jucător. Pe nivele impare ale altui jucător.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898E0-4D0F-4969-8AC8-00A67E22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0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/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6841CF8-BE59-45BF-8FB0-423A9BCBE610}"/>
              </a:ext>
            </a:extLst>
          </p:cNvPr>
          <p:cNvGraphicFramePr>
            <a:graphicFrameLocks noGrp="1"/>
          </p:cNvGraphicFramePr>
          <p:nvPr/>
        </p:nvGraphicFramePr>
        <p:xfrm>
          <a:off x="2354498" y="167980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CAFAB8B9-9482-4437-81AB-7C6884A22C7E}"/>
              </a:ext>
            </a:extLst>
          </p:cNvPr>
          <p:cNvGraphicFramePr>
            <a:graphicFrameLocks noGrp="1"/>
          </p:cNvGraphicFramePr>
          <p:nvPr/>
        </p:nvGraphicFramePr>
        <p:xfrm>
          <a:off x="5538684" y="167980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C05DB00A-67CA-4F0F-9820-0001CE267F84}"/>
              </a:ext>
            </a:extLst>
          </p:cNvPr>
          <p:cNvGraphicFramePr>
            <a:graphicFrameLocks noGrp="1"/>
          </p:cNvGraphicFramePr>
          <p:nvPr/>
        </p:nvGraphicFramePr>
        <p:xfrm>
          <a:off x="8722870" y="168047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2911812" y="1454468"/>
            <a:ext cx="3184187" cy="2253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 flipH="1">
            <a:off x="6095998" y="1454468"/>
            <a:ext cx="1" cy="2253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E2D544-21B5-4784-89DF-BE465180CAE2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>
            <a:off x="6095999" y="1454469"/>
            <a:ext cx="3184185" cy="22600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02979701-3E93-44C2-B35B-0CE8B5550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609302"/>
              </p:ext>
            </p:extLst>
          </p:nvPr>
        </p:nvGraphicFramePr>
        <p:xfrm>
          <a:off x="1657753" y="327263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E7AA1DDB-A215-4EA6-A8D6-24AF22D1A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903481"/>
              </p:ext>
            </p:extLst>
          </p:nvPr>
        </p:nvGraphicFramePr>
        <p:xfrm>
          <a:off x="4213204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3618F60E-D97F-4F51-8563-F7C9B63FC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37019"/>
              </p:ext>
            </p:extLst>
          </p:nvPr>
        </p:nvGraphicFramePr>
        <p:xfrm>
          <a:off x="5490365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1E2351EA-A98D-4161-82C8-9193F2DA1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35836"/>
              </p:ext>
            </p:extLst>
          </p:nvPr>
        </p:nvGraphicFramePr>
        <p:xfrm>
          <a:off x="6767526" y="329314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 bwMode="auto">
          <a:xfrm flipH="1">
            <a:off x="2215067" y="2777085"/>
            <a:ext cx="696745" cy="4955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 bwMode="auto">
          <a:xfrm>
            <a:off x="2911811" y="2777085"/>
            <a:ext cx="1858706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0F5DCA-5311-418C-A75C-D94B153F18BF}"/>
              </a:ext>
            </a:extLst>
          </p:cNvPr>
          <p:cNvCxnSpPr>
            <a:cxnSpLocks/>
            <a:stCxn id="8" idx="2"/>
            <a:endCxn id="32" idx="0"/>
          </p:cNvCxnSpPr>
          <p:nvPr/>
        </p:nvCxnSpPr>
        <p:spPr bwMode="auto">
          <a:xfrm>
            <a:off x="2911812" y="2777085"/>
            <a:ext cx="3135867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8ABBDB-8C54-4E5F-99AC-5613E91A6406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 bwMode="auto">
          <a:xfrm>
            <a:off x="2911811" y="2777085"/>
            <a:ext cx="4413028" cy="5160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C85D8C22-8C3C-428D-A3E8-F654A4193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766682"/>
              </p:ext>
            </p:extLst>
          </p:nvPr>
        </p:nvGraphicFramePr>
        <p:xfrm>
          <a:off x="165775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5" name="Table 5">
            <a:extLst>
              <a:ext uri="{FF2B5EF4-FFF2-40B4-BE49-F238E27FC236}">
                <a16:creationId xmlns:a16="http://schemas.microsoft.com/office/drawing/2014/main" id="{80E2072C-2AB6-49D9-8CCA-B7BC2AD91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44821"/>
              </p:ext>
            </p:extLst>
          </p:nvPr>
        </p:nvGraphicFramePr>
        <p:xfrm>
          <a:off x="293491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7" name="Table 5">
            <a:extLst>
              <a:ext uri="{FF2B5EF4-FFF2-40B4-BE49-F238E27FC236}">
                <a16:creationId xmlns:a16="http://schemas.microsoft.com/office/drawing/2014/main" id="{E565A280-ABFB-4EA2-945D-0BE3D0527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64773"/>
              </p:ext>
            </p:extLst>
          </p:nvPr>
        </p:nvGraphicFramePr>
        <p:xfrm>
          <a:off x="421207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9" name="Table 5">
            <a:extLst>
              <a:ext uri="{FF2B5EF4-FFF2-40B4-BE49-F238E27FC236}">
                <a16:creationId xmlns:a16="http://schemas.microsoft.com/office/drawing/2014/main" id="{9D9F7FD9-2D04-44CC-BD8F-20F3DBE7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020573"/>
              </p:ext>
            </p:extLst>
          </p:nvPr>
        </p:nvGraphicFramePr>
        <p:xfrm>
          <a:off x="5489232" y="499321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BD91AB5F-79E3-401C-B2E9-3C84F2358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603065"/>
              </p:ext>
            </p:extLst>
          </p:nvPr>
        </p:nvGraphicFramePr>
        <p:xfrm>
          <a:off x="6766392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2" name="Table 5">
            <a:extLst>
              <a:ext uri="{FF2B5EF4-FFF2-40B4-BE49-F238E27FC236}">
                <a16:creationId xmlns:a16="http://schemas.microsoft.com/office/drawing/2014/main" id="{109D62D9-AC84-4B3E-8193-D56FBEB4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025734"/>
              </p:ext>
            </p:extLst>
          </p:nvPr>
        </p:nvGraphicFramePr>
        <p:xfrm>
          <a:off x="8039875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DD9C8AB4-7B37-47F1-971C-2FFCF15F9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669323"/>
              </p:ext>
            </p:extLst>
          </p:nvPr>
        </p:nvGraphicFramePr>
        <p:xfrm>
          <a:off x="9303285" y="4989806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628D44-4C7E-45CB-9B36-2328075414CF}"/>
              </a:ext>
            </a:extLst>
          </p:cNvPr>
          <p:cNvCxnSpPr>
            <a:cxnSpLocks/>
            <a:stCxn id="27" idx="2"/>
            <a:endCxn id="63" idx="0"/>
          </p:cNvCxnSpPr>
          <p:nvPr/>
        </p:nvCxnSpPr>
        <p:spPr bwMode="auto">
          <a:xfrm flipH="1">
            <a:off x="2215066" y="4369914"/>
            <a:ext cx="1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E8B230E-C314-4D69-B65C-36190B801D83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 bwMode="auto">
          <a:xfrm>
            <a:off x="2215067" y="4369914"/>
            <a:ext cx="127715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5DDD68-D5C4-4D91-9E1B-1536B02D4725}"/>
              </a:ext>
            </a:extLst>
          </p:cNvPr>
          <p:cNvCxnSpPr>
            <a:cxnSpLocks/>
            <a:stCxn id="27" idx="2"/>
            <a:endCxn id="67" idx="0"/>
          </p:cNvCxnSpPr>
          <p:nvPr/>
        </p:nvCxnSpPr>
        <p:spPr bwMode="auto">
          <a:xfrm>
            <a:off x="2215067" y="4369914"/>
            <a:ext cx="255431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46AAF48-6688-495E-90E5-4B17E3629A17}"/>
              </a:ext>
            </a:extLst>
          </p:cNvPr>
          <p:cNvCxnSpPr>
            <a:cxnSpLocks/>
            <a:stCxn id="27" idx="2"/>
            <a:endCxn id="69" idx="0"/>
          </p:cNvCxnSpPr>
          <p:nvPr/>
        </p:nvCxnSpPr>
        <p:spPr bwMode="auto">
          <a:xfrm>
            <a:off x="2215067" y="4369914"/>
            <a:ext cx="3831479" cy="623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58B9D8C-9063-43DC-A3AE-C1C6EABBA88A}"/>
              </a:ext>
            </a:extLst>
          </p:cNvPr>
          <p:cNvCxnSpPr>
            <a:cxnSpLocks/>
            <a:stCxn id="27" idx="2"/>
            <a:endCxn id="71" idx="0"/>
          </p:cNvCxnSpPr>
          <p:nvPr/>
        </p:nvCxnSpPr>
        <p:spPr bwMode="auto">
          <a:xfrm>
            <a:off x="2215067" y="4369914"/>
            <a:ext cx="5108639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C978D2-D499-49BA-AD57-BE329B77F3DA}"/>
              </a:ext>
            </a:extLst>
          </p:cNvPr>
          <p:cNvCxnSpPr>
            <a:cxnSpLocks/>
            <a:stCxn id="27" idx="2"/>
            <a:endCxn id="72" idx="0"/>
          </p:cNvCxnSpPr>
          <p:nvPr/>
        </p:nvCxnSpPr>
        <p:spPr bwMode="auto">
          <a:xfrm>
            <a:off x="2215066" y="4369914"/>
            <a:ext cx="6382122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0E3C0CF-1491-40F7-9FF8-DE1A72FAC297}"/>
              </a:ext>
            </a:extLst>
          </p:cNvPr>
          <p:cNvCxnSpPr>
            <a:cxnSpLocks/>
            <a:stCxn id="27" idx="2"/>
            <a:endCxn id="73" idx="0"/>
          </p:cNvCxnSpPr>
          <p:nvPr/>
        </p:nvCxnSpPr>
        <p:spPr bwMode="auto">
          <a:xfrm>
            <a:off x="2215066" y="4369914"/>
            <a:ext cx="7645532" cy="619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0" name="Table 5">
            <a:extLst>
              <a:ext uri="{FF2B5EF4-FFF2-40B4-BE49-F238E27FC236}">
                <a16:creationId xmlns:a16="http://schemas.microsoft.com/office/drawing/2014/main" id="{7AFD5AE9-3E3C-4127-8A26-E3E7F8EBA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592257"/>
              </p:ext>
            </p:extLst>
          </p:nvPr>
        </p:nvGraphicFramePr>
        <p:xfrm>
          <a:off x="2934912" y="328699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  <a:stCxn id="8" idx="2"/>
            <a:endCxn id="100" idx="0"/>
          </p:cNvCxnSpPr>
          <p:nvPr/>
        </p:nvCxnSpPr>
        <p:spPr bwMode="auto">
          <a:xfrm>
            <a:off x="2911811" y="2777085"/>
            <a:ext cx="580414" cy="5099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CF337-8AC3-4003-94F8-600296CF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9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15D7-6003-4BFA-B610-DD687348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Reminder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backtracking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35D15-93D0-4051-8589-8E233955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1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B3E5-F5B9-4D8C-AD6E-D10DFB0B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102C-3D63-4550-A4B3-32E6AF8A47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solidFill>
            <a:srgbClr val="FFFFFF"/>
          </a:solidFill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ro-RO" dirty="0"/>
              <a:t>Nu mai este suficient sa aplic </a:t>
            </a:r>
            <a:r>
              <a:rPr lang="ro-RO" dirty="0" err="1"/>
              <a:t>backtracking</a:t>
            </a:r>
            <a:r>
              <a:rPr lang="ro-RO" dirty="0"/>
              <a:t>. </a:t>
            </a:r>
          </a:p>
          <a:p>
            <a:endParaRPr lang="ro-RO" dirty="0"/>
          </a:p>
          <a:p>
            <a:pPr>
              <a:buClr>
                <a:schemeClr val="accent2"/>
              </a:buClr>
            </a:pPr>
            <a:r>
              <a:rPr lang="ro-RO" dirty="0"/>
              <a:t>Chiar dacă găsesc un set de mutări prin care să câștig adversarul va alege mutări care să facă opusul.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b="1" dirty="0"/>
              <a:t>La nivelele unde eu aleg, fac mutări care să </a:t>
            </a:r>
            <a:r>
              <a:rPr lang="ro-RO" b="1" dirty="0">
                <a:solidFill>
                  <a:srgbClr val="00B050"/>
                </a:solidFill>
              </a:rPr>
              <a:t>maximizeze</a:t>
            </a:r>
            <a:r>
              <a:rPr lang="ro-RO" b="1" dirty="0"/>
              <a:t> șansele de câștig.</a:t>
            </a:r>
          </a:p>
          <a:p>
            <a:pPr marL="0" indent="0">
              <a:buNone/>
            </a:pPr>
            <a:r>
              <a:rPr lang="ro-RO" b="1" dirty="0"/>
              <a:t>La nivelele unde alege adversarul, acesta probabil va încerca să îmi </a:t>
            </a:r>
            <a:r>
              <a:rPr lang="ro-RO" b="1" dirty="0">
                <a:solidFill>
                  <a:srgbClr val="C00000"/>
                </a:solidFill>
              </a:rPr>
              <a:t>minimizeze</a:t>
            </a:r>
            <a:r>
              <a:rPr lang="ro-RO" b="1" dirty="0"/>
              <a:t> șansele de câștig. Deci așa presupun că va face.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B2123-99C7-45BB-9334-3DB8BB79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4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19ECFA-F5A3-4723-8806-4679601EC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128988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30AF0D-8B84-4F9F-8DAF-F39B78A0C76D}"/>
              </a:ext>
            </a:extLst>
          </p:cNvPr>
          <p:cNvCxnSpPr>
            <a:cxnSpLocks/>
            <a:stCxn id="5" idx="2"/>
            <a:endCxn id="55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AFD8B-D1C8-46CC-9AB6-2A64EE74F1D0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660DD16-8C60-4A81-ADE3-8F5EF863E6A0}"/>
              </a:ext>
            </a:extLst>
          </p:cNvPr>
          <p:cNvCxnSpPr>
            <a:cxnSpLocks/>
            <a:stCxn id="55" idx="2"/>
            <a:endCxn id="87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0F5DCA-5311-418C-A75C-D94B153F18BF}"/>
              </a:ext>
            </a:extLst>
          </p:cNvPr>
          <p:cNvCxnSpPr>
            <a:cxnSpLocks/>
            <a:stCxn id="55" idx="2"/>
            <a:endCxn id="88" idx="0"/>
          </p:cNvCxnSpPr>
          <p:nvPr/>
        </p:nvCxnSpPr>
        <p:spPr bwMode="auto">
          <a:xfrm>
            <a:off x="6095998" y="2812802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995E4EA-8830-4FF0-A37E-E972CA9D80BE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0" name="Table 5">
            <a:extLst>
              <a:ext uri="{FF2B5EF4-FFF2-40B4-BE49-F238E27FC236}">
                <a16:creationId xmlns:a16="http://schemas.microsoft.com/office/drawing/2014/main" id="{ADE75D78-4CDA-42C7-8313-0F10EC921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94065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29101F-4278-4759-A13D-34C4FB544B9F}"/>
              </a:ext>
            </a:extLst>
          </p:cNvPr>
          <p:cNvCxnSpPr>
            <a:cxnSpLocks/>
            <a:stCxn id="5" idx="2"/>
            <a:endCxn id="50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51271A69-9309-4E96-B120-37EC13DEF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518026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1" name="Table 5">
            <a:extLst>
              <a:ext uri="{FF2B5EF4-FFF2-40B4-BE49-F238E27FC236}">
                <a16:creationId xmlns:a16="http://schemas.microsoft.com/office/drawing/2014/main" id="{24696BCA-E2A9-4465-8F33-2DA0C89E7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270791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27FB91-6031-45BD-BFC5-E1D20E1153F3}"/>
              </a:ext>
            </a:extLst>
          </p:cNvPr>
          <p:cNvCxnSpPr>
            <a:cxnSpLocks/>
            <a:stCxn id="5" idx="2"/>
            <a:endCxn id="81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4" name="Table 5">
            <a:extLst>
              <a:ext uri="{FF2B5EF4-FFF2-40B4-BE49-F238E27FC236}">
                <a16:creationId xmlns:a16="http://schemas.microsoft.com/office/drawing/2014/main" id="{FC45347F-C5E1-4A72-B132-A11D78D8E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24640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5" name="Table 5">
            <a:extLst>
              <a:ext uri="{FF2B5EF4-FFF2-40B4-BE49-F238E27FC236}">
                <a16:creationId xmlns:a16="http://schemas.microsoft.com/office/drawing/2014/main" id="{E8365266-6C66-4A11-990C-7CF39A4DC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588083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7" name="Table 5">
            <a:extLst>
              <a:ext uri="{FF2B5EF4-FFF2-40B4-BE49-F238E27FC236}">
                <a16:creationId xmlns:a16="http://schemas.microsoft.com/office/drawing/2014/main" id="{9041DEBE-FCA0-48A2-9652-B74C1C9DDA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533572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88" name="Table 5">
            <a:extLst>
              <a:ext uri="{FF2B5EF4-FFF2-40B4-BE49-F238E27FC236}">
                <a16:creationId xmlns:a16="http://schemas.microsoft.com/office/drawing/2014/main" id="{E12BD295-3B04-4B17-9E7F-712926AFC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9392"/>
              </p:ext>
            </p:extLst>
          </p:nvPr>
        </p:nvGraphicFramePr>
        <p:xfrm>
          <a:off x="5675283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0" name="Table 5">
            <a:extLst>
              <a:ext uri="{FF2B5EF4-FFF2-40B4-BE49-F238E27FC236}">
                <a16:creationId xmlns:a16="http://schemas.microsoft.com/office/drawing/2014/main" id="{D0F62D7A-42B7-4240-8797-277256CFB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75439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91" name="Table 5">
            <a:extLst>
              <a:ext uri="{FF2B5EF4-FFF2-40B4-BE49-F238E27FC236}">
                <a16:creationId xmlns:a16="http://schemas.microsoft.com/office/drawing/2014/main" id="{C92F16CA-05C9-4E17-9A2E-F3C44DC33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28146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5B0BE0D-9EF8-4745-91A1-BD224B38EA04}"/>
              </a:ext>
            </a:extLst>
          </p:cNvPr>
          <p:cNvCxnSpPr>
            <a:cxnSpLocks/>
            <a:stCxn id="81" idx="2"/>
            <a:endCxn id="90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13C284-28DD-403C-9232-26E00A86B713}"/>
              </a:ext>
            </a:extLst>
          </p:cNvPr>
          <p:cNvCxnSpPr>
            <a:cxnSpLocks/>
            <a:stCxn id="81" idx="2"/>
            <a:endCxn id="91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2" name="Table 5">
            <a:extLst>
              <a:ext uri="{FF2B5EF4-FFF2-40B4-BE49-F238E27FC236}">
                <a16:creationId xmlns:a16="http://schemas.microsoft.com/office/drawing/2014/main" id="{50209EA4-9A16-471E-AD68-89AE7EC97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975999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3B99CAC-1B81-46F4-B08F-D5639D878C95}"/>
              </a:ext>
            </a:extLst>
          </p:cNvPr>
          <p:cNvCxnSpPr>
            <a:cxnSpLocks/>
            <a:stCxn id="84" idx="2"/>
            <a:endCxn id="102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6" name="Table 5">
            <a:extLst>
              <a:ext uri="{FF2B5EF4-FFF2-40B4-BE49-F238E27FC236}">
                <a16:creationId xmlns:a16="http://schemas.microsoft.com/office/drawing/2014/main" id="{92876AF6-05B9-47A0-BD01-BC918111D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024166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1B3A1B7-10B0-446F-BBE4-90FBBA2B22C6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9" name="Table 5">
            <a:extLst>
              <a:ext uri="{FF2B5EF4-FFF2-40B4-BE49-F238E27FC236}">
                <a16:creationId xmlns:a16="http://schemas.microsoft.com/office/drawing/2014/main" id="{77AF2D3F-9250-4E21-BD83-C527DAC5A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027835"/>
              </p:ext>
            </p:extLst>
          </p:nvPr>
        </p:nvGraphicFramePr>
        <p:xfrm>
          <a:off x="5675283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111" name="Table 5">
            <a:extLst>
              <a:ext uri="{FF2B5EF4-FFF2-40B4-BE49-F238E27FC236}">
                <a16:creationId xmlns:a16="http://schemas.microsoft.com/office/drawing/2014/main" id="{2FDDC2E8-FB4E-47FC-B3AB-6A4F9A9E3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934014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99BDD09-A221-43C8-8A8F-861B1B95F1A0}"/>
              </a:ext>
            </a:extLst>
          </p:cNvPr>
          <p:cNvCxnSpPr>
            <a:cxnSpLocks/>
          </p:cNvCxnSpPr>
          <p:nvPr/>
        </p:nvCxnSpPr>
        <p:spPr bwMode="auto">
          <a:xfrm>
            <a:off x="6232596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AB138F1-BD3C-439A-BB7B-6AC264F12D79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558A1-530F-4320-8D39-9AE78C85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58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88B019B-900C-4DD0-85B6-B48F80EE37E6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77FB597-BB19-4A82-AEFE-5C0E6F9AB29D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04A23AF-3742-4331-A37E-DD4DEE8198EF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BFE0710-7924-4872-8219-D663E28FE247}"/>
              </a:ext>
            </a:extLst>
          </p:cNvPr>
          <p:cNvSpPr txBox="1"/>
          <p:nvPr/>
        </p:nvSpPr>
        <p:spPr>
          <a:xfrm>
            <a:off x="9069885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FE17956-AE17-4C3E-B2FB-56B542EF4F45}"/>
              </a:ext>
            </a:extLst>
          </p:cNvPr>
          <p:cNvSpPr txBox="1"/>
          <p:nvPr/>
        </p:nvSpPr>
        <p:spPr>
          <a:xfrm>
            <a:off x="5999199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C0AF14-136A-4B4B-9E66-931F5F83351F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AEF21-D1E8-48CA-8EA7-B86C3E2F5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graphicFrame>
        <p:nvGraphicFramePr>
          <p:cNvPr id="39" name="Table 5">
            <a:extLst>
              <a:ext uri="{FF2B5EF4-FFF2-40B4-BE49-F238E27FC236}">
                <a16:creationId xmlns:a16="http://schemas.microsoft.com/office/drawing/2014/main" id="{252EBAC0-E5E2-4172-8DA7-7B407F19A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805374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CC38D9-D838-43EE-840A-A02D8BCBA04C}"/>
              </a:ext>
            </a:extLst>
          </p:cNvPr>
          <p:cNvCxnSpPr>
            <a:cxnSpLocks/>
            <a:stCxn id="39" idx="2"/>
            <a:endCxn id="48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2A0CD88-E7AA-40C2-AC83-334B2058AECA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853F5B-2A44-4A32-A33D-225988574452}"/>
              </a:ext>
            </a:extLst>
          </p:cNvPr>
          <p:cNvCxnSpPr>
            <a:cxnSpLocks/>
            <a:stCxn id="48" idx="2"/>
            <a:endCxn id="54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EF2FC1-8CD3-4DBD-A4FF-62EB065596F3}"/>
              </a:ext>
            </a:extLst>
          </p:cNvPr>
          <p:cNvCxnSpPr>
            <a:cxnSpLocks/>
            <a:stCxn id="48" idx="2"/>
            <a:endCxn id="56" idx="0"/>
          </p:cNvCxnSpPr>
          <p:nvPr/>
        </p:nvCxnSpPr>
        <p:spPr bwMode="auto">
          <a:xfrm>
            <a:off x="6095998" y="2812802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F315E8-93A9-48CB-9BBB-564C8B265D56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e 5">
            <a:extLst>
              <a:ext uri="{FF2B5EF4-FFF2-40B4-BE49-F238E27FC236}">
                <a16:creationId xmlns:a16="http://schemas.microsoft.com/office/drawing/2014/main" id="{A65D04ED-C2BF-482D-A957-3592347B9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49159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6BF68E3-90D2-4FA5-8D50-19BF04644366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8" name="Table 5">
            <a:extLst>
              <a:ext uri="{FF2B5EF4-FFF2-40B4-BE49-F238E27FC236}">
                <a16:creationId xmlns:a16="http://schemas.microsoft.com/office/drawing/2014/main" id="{03DDF288-023F-453A-8373-5F2DEC26C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513417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AB018FAC-D69B-4B97-81A4-9D9A3AC7F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50003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B77B971-1E4D-47F9-9B0F-4CB06A2F5E5D}"/>
              </a:ext>
            </a:extLst>
          </p:cNvPr>
          <p:cNvCxnSpPr>
            <a:cxnSpLocks/>
            <a:stCxn id="39" idx="2"/>
            <a:endCxn id="49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226CC402-B372-4303-8FAF-371AA9CCC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59152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C46E4B45-0368-4097-9DC7-E595B3737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65531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DEAA89BA-08DD-4B78-B8B2-E31B041D9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147599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6" name="Table 5">
            <a:extLst>
              <a:ext uri="{FF2B5EF4-FFF2-40B4-BE49-F238E27FC236}">
                <a16:creationId xmlns:a16="http://schemas.microsoft.com/office/drawing/2014/main" id="{BB85C6C4-5E7A-401A-8041-45A952EBA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626120"/>
              </p:ext>
            </p:extLst>
          </p:nvPr>
        </p:nvGraphicFramePr>
        <p:xfrm>
          <a:off x="5675283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7" name="Table 5">
            <a:extLst>
              <a:ext uri="{FF2B5EF4-FFF2-40B4-BE49-F238E27FC236}">
                <a16:creationId xmlns:a16="http://schemas.microsoft.com/office/drawing/2014/main" id="{555E8FAD-3EAE-47A0-9C70-9FD432B94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456563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27B901E1-196F-4A96-94DD-55108F7F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91855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0AC2A54-41BB-42D7-9D8A-940806FD68FC}"/>
              </a:ext>
            </a:extLst>
          </p:cNvPr>
          <p:cNvCxnSpPr>
            <a:cxnSpLocks/>
            <a:stCxn id="49" idx="2"/>
            <a:endCxn id="57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811A31A-8D91-4A50-B950-BADC86814452}"/>
              </a:ext>
            </a:extLst>
          </p:cNvPr>
          <p:cNvCxnSpPr>
            <a:cxnSpLocks/>
            <a:stCxn id="49" idx="2"/>
            <a:endCxn id="58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1FC1FC82-211C-4475-8406-361368F96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812852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0177C11-415B-4ACA-9D47-36D4B31D3016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4" name="Table 5">
            <a:extLst>
              <a:ext uri="{FF2B5EF4-FFF2-40B4-BE49-F238E27FC236}">
                <a16:creationId xmlns:a16="http://schemas.microsoft.com/office/drawing/2014/main" id="{AFF8FD3D-2AA9-492B-AC4C-DDCE97C2E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83877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31B44EE-42FD-4181-8766-1ADD0810248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DA4176F2-D974-4098-BF17-8D9462146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97555"/>
              </p:ext>
            </p:extLst>
          </p:nvPr>
        </p:nvGraphicFramePr>
        <p:xfrm>
          <a:off x="5675283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7" name="Table 5">
            <a:extLst>
              <a:ext uri="{FF2B5EF4-FFF2-40B4-BE49-F238E27FC236}">
                <a16:creationId xmlns:a16="http://schemas.microsoft.com/office/drawing/2014/main" id="{C42DC4E8-C68C-41A1-BB27-EC3A4B989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390674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8BCEB5B-1962-4D85-A996-7992BCC854E9}"/>
              </a:ext>
            </a:extLst>
          </p:cNvPr>
          <p:cNvCxnSpPr>
            <a:cxnSpLocks/>
          </p:cNvCxnSpPr>
          <p:nvPr/>
        </p:nvCxnSpPr>
        <p:spPr bwMode="auto">
          <a:xfrm>
            <a:off x="6232596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8C6B2AE-3BD0-47FA-86C0-330C3CD0C72B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939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8C322D-9FFD-47D6-A4A8-7E99CB19D1FC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0973FD-705D-41DB-9FB3-B932B7FE2391}"/>
              </a:ext>
            </a:extLst>
          </p:cNvPr>
          <p:cNvSpPr txBox="1"/>
          <p:nvPr/>
        </p:nvSpPr>
        <p:spPr>
          <a:xfrm>
            <a:off x="2223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B5D6F0-CFE2-48E0-B385-417EE451CDBF}"/>
              </a:ext>
            </a:extLst>
          </p:cNvPr>
          <p:cNvSpPr txBox="1"/>
          <p:nvPr/>
        </p:nvSpPr>
        <p:spPr>
          <a:xfrm>
            <a:off x="6341000" y="4377395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200DD6-E9BC-4EDF-A258-655897248DE5}"/>
              </a:ext>
            </a:extLst>
          </p:cNvPr>
          <p:cNvSpPr txBox="1"/>
          <p:nvPr/>
        </p:nvSpPr>
        <p:spPr>
          <a:xfrm>
            <a:off x="9411685" y="4368459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7019F-086C-4BF7-9C4D-6A93DAEF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4FF68-3496-4068-A5FC-9AE6CB1DCD9D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0ACB82-A313-43D3-A2C6-890327A6F10C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8BBA48-33B4-4E88-915F-F9553C85915A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671817-2EE1-40F6-91E9-6079CEE77F48}"/>
              </a:ext>
            </a:extLst>
          </p:cNvPr>
          <p:cNvSpPr txBox="1"/>
          <p:nvPr/>
        </p:nvSpPr>
        <p:spPr>
          <a:xfrm>
            <a:off x="9069885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2EA24B-35A7-48DF-8BA5-B24C6884472F}"/>
              </a:ext>
            </a:extLst>
          </p:cNvPr>
          <p:cNvSpPr txBox="1"/>
          <p:nvPr/>
        </p:nvSpPr>
        <p:spPr>
          <a:xfrm>
            <a:off x="5999199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6FE78A-FF30-41C1-9625-56F28481B0ED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1DE1405B-C01E-4AD0-B0CA-38315667A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6195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448352-12BF-4272-841A-F0E56F754A14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A1B7EC-093E-4CA6-B1E0-C99BB4034B41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B654B8C-47F3-4462-829A-469F78BEF9E0}"/>
              </a:ext>
            </a:extLst>
          </p:cNvPr>
          <p:cNvCxnSpPr>
            <a:cxnSpLocks/>
            <a:stCxn id="62" idx="2"/>
            <a:endCxn id="67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F86A8A-871A-4FD8-83AA-B569CCE35E55}"/>
              </a:ext>
            </a:extLst>
          </p:cNvPr>
          <p:cNvCxnSpPr>
            <a:cxnSpLocks/>
            <a:stCxn id="62" idx="2"/>
            <a:endCxn id="68" idx="0"/>
          </p:cNvCxnSpPr>
          <p:nvPr/>
        </p:nvCxnSpPr>
        <p:spPr bwMode="auto">
          <a:xfrm>
            <a:off x="6095998" y="2812802"/>
            <a:ext cx="136599" cy="4560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21A027-20EE-4286-9083-972E2C3150E3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9" name="Table 5">
            <a:extLst>
              <a:ext uri="{FF2B5EF4-FFF2-40B4-BE49-F238E27FC236}">
                <a16:creationId xmlns:a16="http://schemas.microsoft.com/office/drawing/2014/main" id="{E7198DCA-386C-48F8-AA5B-1CF4BF36B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441111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50F0BE-F2D9-4B26-B267-5FD64771CA10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B132C52D-4A3C-4191-AF01-2756F0125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313496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E91D1F9E-7261-436C-A4DD-C0A65E1EC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76145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B46FAE-BDF1-4566-B2F4-7886E9CD8AB2}"/>
              </a:ext>
            </a:extLst>
          </p:cNvPr>
          <p:cNvCxnSpPr>
            <a:cxnSpLocks/>
            <a:stCxn id="52" idx="2"/>
            <a:endCxn id="63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5" name="Table 5">
            <a:extLst>
              <a:ext uri="{FF2B5EF4-FFF2-40B4-BE49-F238E27FC236}">
                <a16:creationId xmlns:a16="http://schemas.microsoft.com/office/drawing/2014/main" id="{A9BF55B1-49F6-40C6-9896-0F724B4D9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672196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8739583B-A498-41C7-8256-F4EBFC40E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02122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7" name="Table 5">
            <a:extLst>
              <a:ext uri="{FF2B5EF4-FFF2-40B4-BE49-F238E27FC236}">
                <a16:creationId xmlns:a16="http://schemas.microsoft.com/office/drawing/2014/main" id="{600FA2D9-483A-4EEB-8C74-2D4FC37CE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29009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8" name="Table 5">
            <a:extLst>
              <a:ext uri="{FF2B5EF4-FFF2-40B4-BE49-F238E27FC236}">
                <a16:creationId xmlns:a16="http://schemas.microsoft.com/office/drawing/2014/main" id="{9C3B97BC-15B8-4E1D-9B44-B042D7927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834730"/>
              </p:ext>
            </p:extLst>
          </p:nvPr>
        </p:nvGraphicFramePr>
        <p:xfrm>
          <a:off x="5675283" y="326885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9" name="Table 5">
            <a:extLst>
              <a:ext uri="{FF2B5EF4-FFF2-40B4-BE49-F238E27FC236}">
                <a16:creationId xmlns:a16="http://schemas.microsoft.com/office/drawing/2014/main" id="{BC69A3FF-A76E-42CC-8755-FE337A915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752327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0" name="Table 5">
            <a:extLst>
              <a:ext uri="{FF2B5EF4-FFF2-40B4-BE49-F238E27FC236}">
                <a16:creationId xmlns:a16="http://schemas.microsoft.com/office/drawing/2014/main" id="{27F4A598-48FF-4898-93AF-A946145C6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047240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64B979-0576-4299-878F-9F2BB63FD52D}"/>
              </a:ext>
            </a:extLst>
          </p:cNvPr>
          <p:cNvCxnSpPr>
            <a:cxnSpLocks/>
            <a:stCxn id="63" idx="2"/>
            <a:endCxn id="69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E242FA4-B53A-45D2-A9E5-A7D0C1ECB31B}"/>
              </a:ext>
            </a:extLst>
          </p:cNvPr>
          <p:cNvCxnSpPr>
            <a:cxnSpLocks/>
            <a:stCxn id="63" idx="2"/>
            <a:endCxn id="70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3" name="Table 5">
            <a:extLst>
              <a:ext uri="{FF2B5EF4-FFF2-40B4-BE49-F238E27FC236}">
                <a16:creationId xmlns:a16="http://schemas.microsoft.com/office/drawing/2014/main" id="{B2B0ADD3-8B54-47AA-A1AB-7CABAC994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476552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85B2AD8-9D3B-4B00-BB63-FECE67642C73}"/>
              </a:ext>
            </a:extLst>
          </p:cNvPr>
          <p:cNvCxnSpPr>
            <a:cxnSpLocks/>
            <a:stCxn id="65" idx="2"/>
            <a:endCxn id="73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5" name="Table 5">
            <a:extLst>
              <a:ext uri="{FF2B5EF4-FFF2-40B4-BE49-F238E27FC236}">
                <a16:creationId xmlns:a16="http://schemas.microsoft.com/office/drawing/2014/main" id="{B59B10C3-214B-4D9B-A064-33BBC06B0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02722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1A69EA9-C944-4148-A9DA-76BAE06B5FFE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7" name="Table 5">
            <a:extLst>
              <a:ext uri="{FF2B5EF4-FFF2-40B4-BE49-F238E27FC236}">
                <a16:creationId xmlns:a16="http://schemas.microsoft.com/office/drawing/2014/main" id="{430A1B00-AAE0-4E60-A668-60A5D7C03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38429"/>
              </p:ext>
            </p:extLst>
          </p:nvPr>
        </p:nvGraphicFramePr>
        <p:xfrm>
          <a:off x="5675283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78" name="Table 5">
            <a:extLst>
              <a:ext uri="{FF2B5EF4-FFF2-40B4-BE49-F238E27FC236}">
                <a16:creationId xmlns:a16="http://schemas.microsoft.com/office/drawing/2014/main" id="{E4E8ED44-4268-499C-AFC0-66F954B74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267841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533243A-85D2-43FD-B53C-EDCD3FF7BB34}"/>
              </a:ext>
            </a:extLst>
          </p:cNvPr>
          <p:cNvCxnSpPr>
            <a:cxnSpLocks/>
          </p:cNvCxnSpPr>
          <p:nvPr/>
        </p:nvCxnSpPr>
        <p:spPr bwMode="auto">
          <a:xfrm>
            <a:off x="6232596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BB8207F-1152-4CE0-826E-629A5CD127F1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45124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7BABA-949A-44E1-A616-E3E382A8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44E28-5A09-41A1-8221-9D50D906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B24F0E-07FE-4CDA-9153-0692D806D010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BCB47D-9E5C-4309-A845-1F1097C8CDB2}"/>
              </a:ext>
            </a:extLst>
          </p:cNvPr>
          <p:cNvSpPr txBox="1"/>
          <p:nvPr/>
        </p:nvSpPr>
        <p:spPr>
          <a:xfrm>
            <a:off x="2223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21AA92-C547-49AA-82D9-352FA89D3A89}"/>
              </a:ext>
            </a:extLst>
          </p:cNvPr>
          <p:cNvSpPr txBox="1"/>
          <p:nvPr/>
        </p:nvSpPr>
        <p:spPr>
          <a:xfrm>
            <a:off x="9411685" y="4368459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D4A6A0-8A28-46ED-9ED5-2622ACE6B8D4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51E0EA-6FE3-431F-927D-723D0B946B86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790D74-38E2-45B5-9FB4-70504D4422A6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2D165B-43C0-455E-97E1-BB4B494B9641}"/>
              </a:ext>
            </a:extLst>
          </p:cNvPr>
          <p:cNvSpPr txBox="1"/>
          <p:nvPr/>
        </p:nvSpPr>
        <p:spPr>
          <a:xfrm>
            <a:off x="9069885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DA2CC0-C43B-4EE6-BFD0-C4959E4E2F37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C1E4F609-1F4D-4CC7-B249-82712602B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9254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20EBB12-5B7A-44D2-AAD9-65D29B75456E}"/>
              </a:ext>
            </a:extLst>
          </p:cNvPr>
          <p:cNvCxnSpPr>
            <a:cxnSpLocks/>
            <a:stCxn id="47" idx="2"/>
            <a:endCxn id="57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2CD2606-70A4-4FFE-84E4-4B81C40C3E4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1D5ADE-A17E-4C46-B36C-214D226D129C}"/>
              </a:ext>
            </a:extLst>
          </p:cNvPr>
          <p:cNvCxnSpPr>
            <a:cxnSpLocks/>
            <a:stCxn id="57" idx="2"/>
            <a:endCxn id="63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ABDDBC-7BC0-48E5-AEB2-C21B791B38B2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9A59B1FF-5B99-4093-BAB7-DFC980B1D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720697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0424237-DC1F-490D-B760-3377782EDC5E}"/>
              </a:ext>
            </a:extLst>
          </p:cNvPr>
          <p:cNvCxnSpPr>
            <a:cxnSpLocks/>
            <a:stCxn id="47" idx="2"/>
            <a:endCxn id="54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7" name="Table 5">
            <a:extLst>
              <a:ext uri="{FF2B5EF4-FFF2-40B4-BE49-F238E27FC236}">
                <a16:creationId xmlns:a16="http://schemas.microsoft.com/office/drawing/2014/main" id="{A06910B5-9102-4258-A30C-C3FC08DB6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190978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16A034F0-E1CD-4B06-AD43-4F76CC541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8640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1B1ED9-947F-45A7-BE1E-352F960124CF}"/>
              </a:ext>
            </a:extLst>
          </p:cNvPr>
          <p:cNvCxnSpPr>
            <a:cxnSpLocks/>
            <a:stCxn id="47" idx="2"/>
            <a:endCxn id="58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1" name="Table 5">
            <a:extLst>
              <a:ext uri="{FF2B5EF4-FFF2-40B4-BE49-F238E27FC236}">
                <a16:creationId xmlns:a16="http://schemas.microsoft.com/office/drawing/2014/main" id="{80578EF2-1B9A-45A4-ABB0-81C3FA073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170622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CB55BB9E-EEAD-4A10-9F18-C86A1729B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126186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3" name="Table 5">
            <a:extLst>
              <a:ext uri="{FF2B5EF4-FFF2-40B4-BE49-F238E27FC236}">
                <a16:creationId xmlns:a16="http://schemas.microsoft.com/office/drawing/2014/main" id="{E38121D2-9107-4237-9657-9DAC1F3F1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35473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5" name="Table 5">
            <a:extLst>
              <a:ext uri="{FF2B5EF4-FFF2-40B4-BE49-F238E27FC236}">
                <a16:creationId xmlns:a16="http://schemas.microsoft.com/office/drawing/2014/main" id="{4E551408-D443-4CF0-AE0E-8CAA807AF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33641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4EEF43A0-37B5-4501-B863-B4F910899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67882"/>
              </p:ext>
            </p:extLst>
          </p:nvPr>
        </p:nvGraphicFramePr>
        <p:xfrm>
          <a:off x="8745970" y="325920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4FBA358-49B3-425E-BF24-3BAC6221BE6C}"/>
              </a:ext>
            </a:extLst>
          </p:cNvPr>
          <p:cNvCxnSpPr>
            <a:cxnSpLocks/>
            <a:stCxn id="58" idx="2"/>
            <a:endCxn id="65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EA2229C-88CF-49D8-B2AB-619DFD3DA053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 bwMode="auto">
          <a:xfrm>
            <a:off x="8388823" y="2816453"/>
            <a:ext cx="914460" cy="44275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9" name="Table 5">
            <a:extLst>
              <a:ext uri="{FF2B5EF4-FFF2-40B4-BE49-F238E27FC236}">
                <a16:creationId xmlns:a16="http://schemas.microsoft.com/office/drawing/2014/main" id="{53BBAF23-752A-4DFA-8AFD-CB9DFA44B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42367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083CDEE-1D28-438D-AAF8-32AFD795306B}"/>
              </a:ext>
            </a:extLst>
          </p:cNvPr>
          <p:cNvCxnSpPr>
            <a:cxnSpLocks/>
            <a:stCxn id="61" idx="2"/>
            <a:endCxn id="69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1" name="Table 5">
            <a:extLst>
              <a:ext uri="{FF2B5EF4-FFF2-40B4-BE49-F238E27FC236}">
                <a16:creationId xmlns:a16="http://schemas.microsoft.com/office/drawing/2014/main" id="{490F9637-E241-4F2F-9416-02B87F2E2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676781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CA8D2D-2A24-447D-BE0F-A2AE1649906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74" name="Table 5">
            <a:extLst>
              <a:ext uri="{FF2B5EF4-FFF2-40B4-BE49-F238E27FC236}">
                <a16:creationId xmlns:a16="http://schemas.microsoft.com/office/drawing/2014/main" id="{C84074DB-14CA-4F27-9806-46F6CD89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6074"/>
              </p:ext>
            </p:extLst>
          </p:nvPr>
        </p:nvGraphicFramePr>
        <p:xfrm>
          <a:off x="8745969" y="4763988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9F1AB58-DED8-4267-AC25-7CD1A331DBF1}"/>
              </a:ext>
            </a:extLst>
          </p:cNvPr>
          <p:cNvCxnSpPr>
            <a:cxnSpLocks/>
          </p:cNvCxnSpPr>
          <p:nvPr/>
        </p:nvCxnSpPr>
        <p:spPr bwMode="auto">
          <a:xfrm>
            <a:off x="9303282" y="435648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1003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7BABA-949A-44E1-A616-E3E382A8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8FF52-E7A4-446A-A8E8-F3125586DA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8355556" y="2798754"/>
            <a:ext cx="1554615" cy="363353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4307D-B6C4-4ECB-ABAF-57A40A78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44F6E5D-3DFE-430E-8750-F0FFA348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E54C46C-7EE7-449D-98C3-E3BB0050EC85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3C9817-B349-46D9-91EF-53C3B9B3693A}"/>
              </a:ext>
            </a:extLst>
          </p:cNvPr>
          <p:cNvSpPr txBox="1"/>
          <p:nvPr/>
        </p:nvSpPr>
        <p:spPr>
          <a:xfrm>
            <a:off x="2223132" y="4377395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C1B709-2F01-4D8D-A69A-04A56659D35E}"/>
              </a:ext>
            </a:extLst>
          </p:cNvPr>
          <p:cNvSpPr txBox="1"/>
          <p:nvPr/>
        </p:nvSpPr>
        <p:spPr>
          <a:xfrm>
            <a:off x="1910049" y="5967503"/>
            <a:ext cx="46679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(1)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F5A24C-42CB-4CC3-94A1-6B8738D28866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4CFA8F-ACCF-49BD-88B3-68577B6E8F06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98F8C1-2E99-40EE-B13F-6097E09185C1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46" name="Table 5">
            <a:extLst>
              <a:ext uri="{FF2B5EF4-FFF2-40B4-BE49-F238E27FC236}">
                <a16:creationId xmlns:a16="http://schemas.microsoft.com/office/drawing/2014/main" id="{8B21A362-4764-4AB4-A62A-2802E93A4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502864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24CC24-27DB-4FCF-9E37-CCAE93355F9D}"/>
              </a:ext>
            </a:extLst>
          </p:cNvPr>
          <p:cNvCxnSpPr>
            <a:cxnSpLocks/>
            <a:stCxn id="46" idx="2"/>
            <a:endCxn id="54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100B281-77C2-4CF1-A495-AC6498E4D0F6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3447" y="2777085"/>
            <a:ext cx="768366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50266E-9D8C-4195-935E-436FA478CF9B}"/>
              </a:ext>
            </a:extLst>
          </p:cNvPr>
          <p:cNvCxnSpPr>
            <a:cxnSpLocks/>
            <a:stCxn id="54" idx="2"/>
            <a:endCxn id="61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BFAAFCD-F607-4FBF-B207-E14AE54783DD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3AA55ACE-7194-4F5A-8293-1517E35C7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11988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6F3C6C-94D7-4D03-83E5-58309D03B14E}"/>
              </a:ext>
            </a:extLst>
          </p:cNvPr>
          <p:cNvCxnSpPr>
            <a:cxnSpLocks/>
            <a:stCxn id="46" idx="2"/>
            <a:endCxn id="52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FDDE4A4C-9ACB-4DED-BC01-F6CD870E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09845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6" name="Table 5">
            <a:extLst>
              <a:ext uri="{FF2B5EF4-FFF2-40B4-BE49-F238E27FC236}">
                <a16:creationId xmlns:a16="http://schemas.microsoft.com/office/drawing/2014/main" id="{8E32AA6A-C9E8-4389-BB95-694707093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876903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E70B6A7-1C8A-479D-BC36-257E386B9496}"/>
              </a:ext>
            </a:extLst>
          </p:cNvPr>
          <p:cNvCxnSpPr>
            <a:cxnSpLocks/>
            <a:stCxn id="46" idx="2"/>
            <a:endCxn id="56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1183A57F-74F3-428C-A5A0-D539893BA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357742"/>
              </p:ext>
            </p:extLst>
          </p:nvPr>
        </p:nvGraphicFramePr>
        <p:xfrm>
          <a:off x="1586133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9" name="Table 5">
            <a:extLst>
              <a:ext uri="{FF2B5EF4-FFF2-40B4-BE49-F238E27FC236}">
                <a16:creationId xmlns:a16="http://schemas.microsoft.com/office/drawing/2014/main" id="{F533DFE3-D699-4A14-BAB9-99E3C3723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82618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1" name="Table 5">
            <a:extLst>
              <a:ext uri="{FF2B5EF4-FFF2-40B4-BE49-F238E27FC236}">
                <a16:creationId xmlns:a16="http://schemas.microsoft.com/office/drawing/2014/main" id="{5D1DDE17-2CDB-4992-ACA5-B18385281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27020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A3D98BD8-59F6-40E5-BEFF-9566BB628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51553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B58FF24-5C0F-4FCB-823E-92BEF4448FCD}"/>
              </a:ext>
            </a:extLst>
          </p:cNvPr>
          <p:cNvCxnSpPr>
            <a:cxnSpLocks/>
            <a:stCxn id="56" idx="2"/>
            <a:endCxn id="62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6" name="Table 5">
            <a:extLst>
              <a:ext uri="{FF2B5EF4-FFF2-40B4-BE49-F238E27FC236}">
                <a16:creationId xmlns:a16="http://schemas.microsoft.com/office/drawing/2014/main" id="{FA92ECC5-DA31-42E5-B0FB-338DD0453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348876"/>
              </p:ext>
            </p:extLst>
          </p:nvPr>
        </p:nvGraphicFramePr>
        <p:xfrm>
          <a:off x="1586133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EA9D827-5934-433D-9D92-CD1EBE59C69C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 bwMode="auto">
          <a:xfrm>
            <a:off x="2143446" y="4359304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8" name="Table 5">
            <a:extLst>
              <a:ext uri="{FF2B5EF4-FFF2-40B4-BE49-F238E27FC236}">
                <a16:creationId xmlns:a16="http://schemas.microsoft.com/office/drawing/2014/main" id="{2F5500AB-D087-42B4-9D12-43344C5F3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081958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EA954AB-2435-4C25-B547-AC9AA6742D6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99872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B9CB0-8AC6-4AE9-A670-38215FE2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1580379" y="2770934"/>
            <a:ext cx="1347333" cy="367011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0A980F-8651-4261-A458-F90A9CE5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CA9DC48-BFB1-43DC-864C-3AAE84E4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5E3134-5256-40F7-B4C5-52FE5FC3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8355556" y="2798754"/>
            <a:ext cx="1554615" cy="36335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C294F2-10C2-432A-AE2E-FC97E9A838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A0D659-B691-424D-83CE-9CCBB2DAFDF8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D7CFF9-8641-48C7-82D8-BDF9B796257A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EFAAD1-6696-432F-9F71-358E99024AB5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C343D3-9AF7-4DED-907F-C1E72F165403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39" name="Table 5">
            <a:extLst>
              <a:ext uri="{FF2B5EF4-FFF2-40B4-BE49-F238E27FC236}">
                <a16:creationId xmlns:a16="http://schemas.microsoft.com/office/drawing/2014/main" id="{BB910736-6AFF-42B6-AB43-5E7171DBA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533970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3E4A9F-8F3D-4E7D-9200-5A861AC44E0C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9F110CC-52B6-4212-AA60-400241CAC71C}"/>
              </a:ext>
            </a:extLst>
          </p:cNvPr>
          <p:cNvCxnSpPr>
            <a:cxnSpLocks/>
            <a:stCxn id="46" idx="2"/>
            <a:endCxn id="54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558A60-896A-4A38-B580-7228B61662CE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208A30DA-80B8-4BC9-B7BB-15ECE1865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259383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968CD69-FE38-46EC-95E3-127A8E8D0CE0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e 5">
            <a:extLst>
              <a:ext uri="{FF2B5EF4-FFF2-40B4-BE49-F238E27FC236}">
                <a16:creationId xmlns:a16="http://schemas.microsoft.com/office/drawing/2014/main" id="{5AF9397F-8778-4896-B999-2FCB8CF00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997515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4E0F01B1-BE7B-4F40-A318-B0E30627D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984568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122BB8-856A-448F-9415-D4BB91A62A93}"/>
              </a:ext>
            </a:extLst>
          </p:cNvPr>
          <p:cNvCxnSpPr>
            <a:cxnSpLocks/>
            <a:stCxn id="39" idx="2"/>
            <a:endCxn id="47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8258D19A-24C3-4975-96BF-DA3926F8C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857745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0AACB927-E39C-4A59-A254-FCFEA7153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41095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6" name="Table 5">
            <a:extLst>
              <a:ext uri="{FF2B5EF4-FFF2-40B4-BE49-F238E27FC236}">
                <a16:creationId xmlns:a16="http://schemas.microsoft.com/office/drawing/2014/main" id="{7F199C3C-B263-4BDF-992E-E1372CB1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617507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E9DF96A-9264-4E26-90C0-1ED1B595B806}"/>
              </a:ext>
            </a:extLst>
          </p:cNvPr>
          <p:cNvCxnSpPr>
            <a:cxnSpLocks/>
            <a:stCxn id="47" idx="2"/>
            <a:endCxn id="56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1" name="Table 5">
            <a:extLst>
              <a:ext uri="{FF2B5EF4-FFF2-40B4-BE49-F238E27FC236}">
                <a16:creationId xmlns:a16="http://schemas.microsoft.com/office/drawing/2014/main" id="{130D91C3-9C5B-40FB-A4F1-9B73EB163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83705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5052EB8-6470-40DE-873E-54B484185CF6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8862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D52A11-FA98-4877-91A6-E1A6CA711AC5}"/>
              </a:ext>
            </a:extLst>
          </p:cNvPr>
          <p:cNvSpPr txBox="1"/>
          <p:nvPr/>
        </p:nvSpPr>
        <p:spPr>
          <a:xfrm>
            <a:off x="3303459" y="280798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2C1CCC-350C-476A-B8A4-9C9BE0FD4467}"/>
              </a:ext>
            </a:extLst>
          </p:cNvPr>
          <p:cNvSpPr txBox="1"/>
          <p:nvPr/>
        </p:nvSpPr>
        <p:spPr>
          <a:xfrm>
            <a:off x="6351715" y="2841327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2CA935-31AB-472C-824F-D3347C2599CB}"/>
              </a:ext>
            </a:extLst>
          </p:cNvPr>
          <p:cNvSpPr txBox="1"/>
          <p:nvPr/>
        </p:nvSpPr>
        <p:spPr>
          <a:xfrm>
            <a:off x="9298719" y="2841327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91D63A-0B3C-471B-8EF4-1AC55FEA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8F5B28C-EF6B-4ADB-B21B-1C15A990C1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1580379" y="2770934"/>
            <a:ext cx="1347333" cy="36701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5EDC94-E343-4C8E-B66E-C96F72E5B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12172A6-ED94-477C-82F4-0282DB1F00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8355556" y="2798754"/>
            <a:ext cx="1554615" cy="36335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AB2FED-5541-478A-B474-6811B9BD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5670517" y="2804850"/>
            <a:ext cx="1201016" cy="36274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240E6C-7CD9-47A5-A162-F50B1FC98C29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5B151A-8F5F-4F75-BDC7-1EDC267DD3C3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ED515F-FAC4-4D12-8761-DFE59CAE34ED}"/>
              </a:ext>
            </a:extLst>
          </p:cNvPr>
          <p:cNvSpPr txBox="1"/>
          <p:nvPr/>
        </p:nvSpPr>
        <p:spPr>
          <a:xfrm>
            <a:off x="4629082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510378-3B98-420A-A36E-7B2A5652A951}"/>
              </a:ext>
            </a:extLst>
          </p:cNvPr>
          <p:cNvSpPr txBox="1"/>
          <p:nvPr/>
        </p:nvSpPr>
        <p:spPr>
          <a:xfrm>
            <a:off x="7609150" y="4559241"/>
            <a:ext cx="54373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(-1)</a:t>
            </a:r>
            <a:endParaRPr lang="en-US" b="1" dirty="0"/>
          </a:p>
        </p:txBody>
      </p:sp>
      <p:graphicFrame>
        <p:nvGraphicFramePr>
          <p:cNvPr id="41" name="Table 5">
            <a:extLst>
              <a:ext uri="{FF2B5EF4-FFF2-40B4-BE49-F238E27FC236}">
                <a16:creationId xmlns:a16="http://schemas.microsoft.com/office/drawing/2014/main" id="{07D36F54-A97B-4300-A844-0B086D9B7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681956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08724E-8CFF-48A1-B654-229B824D964F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 bwMode="auto">
          <a:xfrm flipH="1">
            <a:off x="6095998" y="1454469"/>
            <a:ext cx="1" cy="261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6BA279F-385B-4B15-A4F3-FF402D3C04D2}"/>
              </a:ext>
            </a:extLst>
          </p:cNvPr>
          <p:cNvCxnSpPr>
            <a:cxnSpLocks/>
            <a:stCxn id="53" idx="2"/>
            <a:endCxn id="58" idx="0"/>
          </p:cNvCxnSpPr>
          <p:nvPr/>
        </p:nvCxnSpPr>
        <p:spPr bwMode="auto">
          <a:xfrm flipH="1">
            <a:off x="4900951" y="2812802"/>
            <a:ext cx="1195046" cy="4630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D950F9-E7B9-479E-A739-63880077AC92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1" name="Table 5">
            <a:extLst>
              <a:ext uri="{FF2B5EF4-FFF2-40B4-BE49-F238E27FC236}">
                <a16:creationId xmlns:a16="http://schemas.microsoft.com/office/drawing/2014/main" id="{BB91E37F-3C89-4DC9-8D35-CB3F7CD80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380510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9F1A68-AA06-4191-BC33-4B088990FE83}"/>
              </a:ext>
            </a:extLst>
          </p:cNvPr>
          <p:cNvCxnSpPr>
            <a:cxnSpLocks/>
            <a:stCxn id="41" idx="2"/>
            <a:endCxn id="51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3" name="Table 5">
            <a:extLst>
              <a:ext uri="{FF2B5EF4-FFF2-40B4-BE49-F238E27FC236}">
                <a16:creationId xmlns:a16="http://schemas.microsoft.com/office/drawing/2014/main" id="{27A93E42-A26C-4E7A-9539-CA4625758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66287"/>
              </p:ext>
            </p:extLst>
          </p:nvPr>
        </p:nvGraphicFramePr>
        <p:xfrm>
          <a:off x="5538684" y="1715521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4" name="Table 5">
            <a:extLst>
              <a:ext uri="{FF2B5EF4-FFF2-40B4-BE49-F238E27FC236}">
                <a16:creationId xmlns:a16="http://schemas.microsoft.com/office/drawing/2014/main" id="{7FE8E014-C8D8-4C1D-ACA1-2570A8DE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4674"/>
              </p:ext>
            </p:extLst>
          </p:nvPr>
        </p:nvGraphicFramePr>
        <p:xfrm>
          <a:off x="7831510" y="171917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B2C02D-AADC-412B-BA51-9A6DC2A40691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 bwMode="auto">
          <a:xfrm>
            <a:off x="6095999" y="1454468"/>
            <a:ext cx="2292825" cy="2647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7" name="Table 5">
            <a:extLst>
              <a:ext uri="{FF2B5EF4-FFF2-40B4-BE49-F238E27FC236}">
                <a16:creationId xmlns:a16="http://schemas.microsoft.com/office/drawing/2014/main" id="{4817906E-6929-4F01-8AAB-AA3C8A37D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422185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8" name="Table 5">
            <a:extLst>
              <a:ext uri="{FF2B5EF4-FFF2-40B4-BE49-F238E27FC236}">
                <a16:creationId xmlns:a16="http://schemas.microsoft.com/office/drawing/2014/main" id="{A52EED51-4ED2-46DA-861F-698B86C9A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84120"/>
              </p:ext>
            </p:extLst>
          </p:nvPr>
        </p:nvGraphicFramePr>
        <p:xfrm>
          <a:off x="4343638" y="3275882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59" name="Table 5">
            <a:extLst>
              <a:ext uri="{FF2B5EF4-FFF2-40B4-BE49-F238E27FC236}">
                <a16:creationId xmlns:a16="http://schemas.microsoft.com/office/drawing/2014/main" id="{95D4396A-3137-49F7-9E1C-C6F3F107B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676413"/>
              </p:ext>
            </p:extLst>
          </p:nvPr>
        </p:nvGraphicFramePr>
        <p:xfrm>
          <a:off x="732370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66698E-3539-42B1-9614-C387C3E0CB97}"/>
              </a:ext>
            </a:extLst>
          </p:cNvPr>
          <p:cNvCxnSpPr>
            <a:cxnSpLocks/>
            <a:stCxn id="54" idx="2"/>
            <a:endCxn id="59" idx="0"/>
          </p:cNvCxnSpPr>
          <p:nvPr/>
        </p:nvCxnSpPr>
        <p:spPr bwMode="auto">
          <a:xfrm flipH="1">
            <a:off x="7881019" y="2816453"/>
            <a:ext cx="507804" cy="4455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62" name="Table 5">
            <a:extLst>
              <a:ext uri="{FF2B5EF4-FFF2-40B4-BE49-F238E27FC236}">
                <a16:creationId xmlns:a16="http://schemas.microsoft.com/office/drawing/2014/main" id="{C4FF9E42-427C-437E-8863-57038B3A7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42328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261DC79-7C30-481E-9D39-759BD3543187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2570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EA9-604B-4650-BEB9-0355EBC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X și 0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7AC73-6942-4101-B6CF-D5A0ACC7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4322902" y="1441453"/>
            <a:ext cx="5596613" cy="499305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918554-1C91-4EA2-BF6E-7EB63E9B7E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1580379" y="2770934"/>
            <a:ext cx="1347333" cy="367011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0049FA-5B07-4B37-9404-34C7320E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5B2AD-B2E0-4319-B6F9-C7652AEBE521}"/>
              </a:ext>
            </a:extLst>
          </p:cNvPr>
          <p:cNvSpPr txBox="1"/>
          <p:nvPr/>
        </p:nvSpPr>
        <p:spPr>
          <a:xfrm>
            <a:off x="3303459" y="280798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50879-95D3-4D52-B1DF-D0FE913ADCDA}"/>
              </a:ext>
            </a:extLst>
          </p:cNvPr>
          <p:cNvSpPr txBox="1"/>
          <p:nvPr/>
        </p:nvSpPr>
        <p:spPr>
          <a:xfrm>
            <a:off x="3535043" y="4368459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2042B2-EDC4-4DF9-8BF5-B3F591053B4D}"/>
              </a:ext>
            </a:extLst>
          </p:cNvPr>
          <p:cNvSpPr txBox="1"/>
          <p:nvPr/>
        </p:nvSpPr>
        <p:spPr>
          <a:xfrm>
            <a:off x="3130762" y="5967503"/>
            <a:ext cx="46679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ro-RO" b="1" dirty="0"/>
              <a:t>(0)</a:t>
            </a:r>
            <a:endParaRPr lang="en-US" b="1" dirty="0"/>
          </a:p>
        </p:txBody>
      </p:sp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274E3BD4-06E1-42AB-A55F-B2FF673EC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21758"/>
              </p:ext>
            </p:extLst>
          </p:nvPr>
        </p:nvGraphicFramePr>
        <p:xfrm>
          <a:off x="5783578" y="1103948"/>
          <a:ext cx="624840" cy="3505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6CA0CE-C3EB-4F61-9D5D-8624F0D9A691}"/>
              </a:ext>
            </a:extLst>
          </p:cNvPr>
          <p:cNvCxnSpPr>
            <a:cxnSpLocks/>
          </p:cNvCxnSpPr>
          <p:nvPr/>
        </p:nvCxnSpPr>
        <p:spPr bwMode="auto">
          <a:xfrm>
            <a:off x="2911812" y="2777085"/>
            <a:ext cx="437903" cy="486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3" name="Table 5">
            <a:extLst>
              <a:ext uri="{FF2B5EF4-FFF2-40B4-BE49-F238E27FC236}">
                <a16:creationId xmlns:a16="http://schemas.microsoft.com/office/drawing/2014/main" id="{545077BB-B1A9-475B-B52A-D2612B14F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128945"/>
              </p:ext>
            </p:extLst>
          </p:nvPr>
        </p:nvGraphicFramePr>
        <p:xfrm>
          <a:off x="2338921" y="1673654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28ED87-F9D6-454D-B591-854B5AB2FD64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 bwMode="auto">
          <a:xfrm flipH="1">
            <a:off x="2896234" y="1454468"/>
            <a:ext cx="3199764" cy="219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5" name="Table 5">
            <a:extLst>
              <a:ext uri="{FF2B5EF4-FFF2-40B4-BE49-F238E27FC236}">
                <a16:creationId xmlns:a16="http://schemas.microsoft.com/office/drawing/2014/main" id="{E5AA8F46-8986-4845-960B-1FFE12061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64849"/>
              </p:ext>
            </p:extLst>
          </p:nvPr>
        </p:nvGraphicFramePr>
        <p:xfrm>
          <a:off x="2853646" y="3262023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graphicFrame>
        <p:nvGraphicFramePr>
          <p:cNvPr id="26" name="Table 5">
            <a:extLst>
              <a:ext uri="{FF2B5EF4-FFF2-40B4-BE49-F238E27FC236}">
                <a16:creationId xmlns:a16="http://schemas.microsoft.com/office/drawing/2014/main" id="{58BB8B34-ECBE-4B91-8B40-64D1063AE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92534"/>
              </p:ext>
            </p:extLst>
          </p:nvPr>
        </p:nvGraphicFramePr>
        <p:xfrm>
          <a:off x="2853646" y="4764820"/>
          <a:ext cx="1114629" cy="10972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71543">
                  <a:extLst>
                    <a:ext uri="{9D8B030D-6E8A-4147-A177-3AD203B41FA5}">
                      <a16:colId xmlns:a16="http://schemas.microsoft.com/office/drawing/2014/main" val="1672925074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2499399662"/>
                    </a:ext>
                  </a:extLst>
                </a:gridCol>
                <a:gridCol w="371543">
                  <a:extLst>
                    <a:ext uri="{9D8B030D-6E8A-4147-A177-3AD203B41FA5}">
                      <a16:colId xmlns:a16="http://schemas.microsoft.com/office/drawing/2014/main" val="846114145"/>
                    </a:ext>
                  </a:extLst>
                </a:gridCol>
              </a:tblGrid>
              <a:tr h="304361">
                <a:tc>
                  <a:txBody>
                    <a:bodyPr/>
                    <a:lstStyle/>
                    <a:p>
                      <a:r>
                        <a:rPr lang="ro-RO" b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48243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75188"/>
                  </a:ext>
                </a:extLst>
              </a:tr>
              <a:tr h="304361">
                <a:tc>
                  <a:txBody>
                    <a:bodyPr/>
                    <a:lstStyle/>
                    <a:p>
                      <a:r>
                        <a:rPr lang="ro-RO" b="1" dirty="0"/>
                        <a:t>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7F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71706"/>
                  </a:ext>
                </a:extLst>
              </a:tr>
            </a:tbl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5204B7-FE55-46D0-A45E-965D9E2B89D9}"/>
              </a:ext>
            </a:extLst>
          </p:cNvPr>
          <p:cNvCxnSpPr>
            <a:cxnSpLocks/>
          </p:cNvCxnSpPr>
          <p:nvPr/>
        </p:nvCxnSpPr>
        <p:spPr bwMode="auto">
          <a:xfrm>
            <a:off x="3426106" y="4373163"/>
            <a:ext cx="0" cy="40551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40409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B57E-2067-411C-A52F-7DD3747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Cât de mare este arborele?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E8D3-B9B6-4A3E-BA06-B6D52A85BC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o-RO" sz="3600" dirty="0"/>
              <a:t>X și 0</a:t>
            </a:r>
          </a:p>
          <a:p>
            <a:pPr marL="361950" lvl="1" indent="0">
              <a:buNone/>
            </a:pPr>
            <a:r>
              <a:rPr lang="ro-RO" sz="3600" dirty="0"/>
              <a:t>Aproape </a:t>
            </a:r>
          </a:p>
          <a:p>
            <a:pPr marL="361950" lvl="1" indent="0">
              <a:buNone/>
            </a:pPr>
            <a:r>
              <a:rPr lang="ro-RO" sz="3200" dirty="0"/>
              <a:t>9*8*7*6*5*4*3*2*1 = 9! = 362,880 frunze</a:t>
            </a:r>
          </a:p>
          <a:p>
            <a:pPr marL="361950" lvl="1" indent="0">
              <a:buNone/>
            </a:pPr>
            <a:r>
              <a:rPr lang="ro-RO" sz="3200" dirty="0"/>
              <a:t>sub 1M</a:t>
            </a:r>
            <a:r>
              <a:rPr lang="en-US" sz="3200" dirty="0"/>
              <a:t>, </a:t>
            </a:r>
            <a:r>
              <a:rPr lang="en-US" sz="3200" dirty="0" err="1"/>
              <a:t>deci</a:t>
            </a:r>
            <a:r>
              <a:rPr lang="en-US" sz="3200" dirty="0"/>
              <a:t> </a:t>
            </a:r>
            <a:r>
              <a:rPr lang="ro-RO" sz="3200" dirty="0"/>
              <a:t>încape în memorie.</a:t>
            </a:r>
          </a:p>
          <a:p>
            <a:endParaRPr lang="ro-RO" sz="3600" dirty="0"/>
          </a:p>
          <a:p>
            <a:pPr>
              <a:buClr>
                <a:schemeClr val="accent2"/>
              </a:buClr>
            </a:pPr>
            <a:r>
              <a:rPr lang="ro-RO" sz="3600" dirty="0"/>
              <a:t>Dar șah?</a:t>
            </a:r>
          </a:p>
          <a:p>
            <a:pPr marL="361950" lvl="1" indent="0">
              <a:buNone/>
            </a:pPr>
            <a:endParaRPr lang="ro-RO" sz="3200" dirty="0"/>
          </a:p>
          <a:p>
            <a:pPr marL="361950" lvl="1" indent="0">
              <a:buNone/>
            </a:pPr>
            <a:endParaRPr lang="ro-RO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4ADC2-E223-4D34-8980-B368D4B7F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419955"/>
            <a:ext cx="1141321" cy="1088194"/>
          </a:xfrm>
          <a:prstGeom prst="rect">
            <a:avLst/>
          </a:prstGeom>
          <a:noFill/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43C36-C2C8-458D-AEA4-437F7CF50EC7}"/>
              </a:ext>
            </a:extLst>
          </p:cNvPr>
          <p:cNvSpPr txBox="1"/>
          <p:nvPr/>
        </p:nvSpPr>
        <p:spPr>
          <a:xfrm>
            <a:off x="7861569" y="1233454"/>
            <a:ext cx="29523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Lup</a:t>
            </a:r>
            <a:r>
              <a:rPr lang="ro-RO" sz="2800" dirty="0"/>
              <a:t> </a:t>
            </a:r>
            <a:endParaRPr lang="en-US" sz="2800" dirty="0"/>
          </a:p>
          <a:p>
            <a:r>
              <a:rPr lang="ro-RO" sz="2800" dirty="0"/>
              <a:t>mănâncă </a:t>
            </a:r>
            <a:endParaRPr lang="en-US" sz="2800" dirty="0"/>
          </a:p>
          <a:p>
            <a:r>
              <a:rPr lang="en-US" sz="2800" b="1" dirty="0" err="1">
                <a:solidFill>
                  <a:srgbClr val="0C4566"/>
                </a:solidFill>
              </a:rPr>
              <a:t>capra</a:t>
            </a:r>
            <a:endParaRPr lang="ro-RO" sz="2800" b="1" dirty="0">
              <a:solidFill>
                <a:srgbClr val="0C4566"/>
              </a:solidFill>
            </a:endParaRPr>
          </a:p>
          <a:p>
            <a:endParaRPr lang="ro-RO" sz="2800" dirty="0"/>
          </a:p>
          <a:p>
            <a:r>
              <a:rPr lang="en-US" sz="2800" b="1" dirty="0">
                <a:solidFill>
                  <a:srgbClr val="0C4566"/>
                </a:solidFill>
              </a:rPr>
              <a:t>Capra</a:t>
            </a:r>
            <a:r>
              <a:rPr lang="ro-RO" sz="2800" dirty="0"/>
              <a:t> </a:t>
            </a:r>
            <a:endParaRPr lang="en-US" sz="2800" dirty="0"/>
          </a:p>
          <a:p>
            <a:r>
              <a:rPr lang="ro-RO" sz="2800" dirty="0"/>
              <a:t>mănâncă </a:t>
            </a:r>
            <a:endParaRPr lang="en-US" sz="2800" dirty="0"/>
          </a:p>
          <a:p>
            <a:r>
              <a:rPr lang="ro-RO" sz="2800" b="1" dirty="0">
                <a:solidFill>
                  <a:srgbClr val="BFDC74"/>
                </a:solidFill>
              </a:rPr>
              <a:t>varza</a:t>
            </a:r>
          </a:p>
          <a:p>
            <a:endParaRPr lang="ro-RO" sz="2800" dirty="0"/>
          </a:p>
          <a:p>
            <a:r>
              <a:rPr lang="ro-RO" sz="2800" dirty="0"/>
              <a:t>Scop: mutarea unul câte unul pe mal opus fără să se mănânce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C2DD1-E61B-445A-BA01-25C39C9C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10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B57E-2067-411C-A52F-7DD3747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Min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ro-RO" dirty="0">
                <a:solidFill>
                  <a:schemeClr val="accent2"/>
                </a:solidFill>
              </a:rPr>
              <a:t>Max – Cât de mare este arborele?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E8D3-B9B6-4A3E-BA06-B6D52A85BC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sz="3600" dirty="0"/>
              <a:t>În general nu putem analiza tot arborele. Este prea mare.</a:t>
            </a:r>
          </a:p>
          <a:p>
            <a:endParaRPr lang="ro-RO" sz="3600" dirty="0"/>
          </a:p>
          <a:p>
            <a:r>
              <a:rPr lang="ro-RO" sz="3600" dirty="0"/>
              <a:t>Soluția: mergem până la o adâncime și încercăm să estimăm cât de avantajos sau dezavantajos este acea configurație a jocului.</a:t>
            </a:r>
          </a:p>
          <a:p>
            <a:r>
              <a:rPr lang="ro-RO" sz="3600" dirty="0"/>
              <a:t>Estimăm -</a:t>
            </a:r>
            <a:r>
              <a:rPr lang="en-US" sz="3600" dirty="0"/>
              <a:t>&gt; </a:t>
            </a:r>
            <a:r>
              <a:rPr lang="en-US" sz="3600" dirty="0" err="1"/>
              <a:t>Euristic</a:t>
            </a:r>
            <a:r>
              <a:rPr lang="ro-RO" sz="3600" dirty="0"/>
              <a:t>ă (</a:t>
            </a:r>
            <a:r>
              <a:rPr lang="ro-RO" sz="3600" dirty="0" err="1"/>
              <a:t>heuristic</a:t>
            </a:r>
            <a:r>
              <a:rPr lang="ro-RO" sz="3600" dirty="0"/>
              <a:t>)</a:t>
            </a:r>
          </a:p>
          <a:p>
            <a:pPr marL="361950" lvl="1" indent="0">
              <a:buNone/>
            </a:pPr>
            <a:endParaRPr lang="ro-RO" sz="3200" dirty="0"/>
          </a:p>
          <a:p>
            <a:pPr marL="361950" lvl="1" indent="0">
              <a:buNone/>
            </a:pPr>
            <a:endParaRPr lang="ro-RO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AE778-F11F-43D6-BADD-EB5C7E412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51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E0C0-23C7-4E3A-8B42-8CC4A92C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MiniMax</a:t>
            </a:r>
            <a:r>
              <a:rPr lang="en-US" dirty="0">
                <a:solidFill>
                  <a:schemeClr val="accent2"/>
                </a:solidFill>
              </a:rPr>
              <a:t> - </a:t>
            </a:r>
            <a:r>
              <a:rPr lang="en-US" dirty="0" err="1">
                <a:solidFill>
                  <a:schemeClr val="accent2"/>
                </a:solidFill>
              </a:rPr>
              <a:t>Algoritm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8BF3C-671E-4B26-8372-B8FD6AC890EE}"/>
              </a:ext>
            </a:extLst>
          </p:cNvPr>
          <p:cNvSpPr/>
          <p:nvPr/>
        </p:nvSpPr>
        <p:spPr>
          <a:xfrm>
            <a:off x="1838325" y="1561357"/>
            <a:ext cx="92773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gameNode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level </a:t>
            </a:r>
            <a:r>
              <a:rPr lang="en-US" dirty="0"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maxDepth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isEndGame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	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heuristic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% 2 ==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maximizingPlayer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−∞;</a:t>
            </a:r>
          </a:p>
          <a:p>
            <a:pPr lvl="1"/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value =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(value,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+ 1));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 = +∞;</a:t>
            </a:r>
          </a:p>
          <a:p>
            <a:pPr lvl="1"/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value =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min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(value,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+ 1));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A7CA1-E7AA-4CF1-BAE1-E548D05A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5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0E2122-0D13-4A1F-8D90-3C7A472B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C5CD4-29C5-4B40-8B82-9C0021A82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Apelare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MiniMax</a:t>
            </a:r>
            <a:endParaRPr lang="ro-RO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E281E-66FB-4AB6-B3F6-BAE85AA34FA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47800" y="1990725"/>
            <a:ext cx="10223740" cy="430655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(child of node)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score[child]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miniMax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Mutarea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este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child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pentru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care score e maxim</a:t>
            </a:r>
          </a:p>
        </p:txBody>
      </p:sp>
    </p:spTree>
    <p:extLst>
      <p:ext uri="{BB962C8B-B14F-4D97-AF65-F5344CB8AC3E}">
        <p14:creationId xmlns:p14="http://schemas.microsoft.com/office/powerpoint/2010/main" val="4245030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228">
            <a:extLst>
              <a:ext uri="{FF2B5EF4-FFF2-40B4-BE49-F238E27FC236}">
                <a16:creationId xmlns:a16="http://schemas.microsoft.com/office/drawing/2014/main" id="{415ACF38-2AC8-4103-B3C7-406B9B3B1EE9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E4EDCC98-2517-4BB7-91CC-E2034E30B06F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8603DF9-3A14-4A7A-B263-F203081D274D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3C680772-BCB0-4A61-87F5-BB3328905A1D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F340D14F-5C90-4FBA-AAC9-94D396065E47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DB668E4-8A39-4EA4-8366-82585C804E54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CF4F88A-82F7-4B35-BF55-B8BE8219C77A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0E64796-6544-479C-B74A-D31CCF709564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900E061-6853-4AB2-8CCB-3CA25736EA1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737DF3BD-D8FA-4AA4-B5AB-BA1F50E6C18D}"/>
              </a:ext>
            </a:extLst>
          </p:cNvPr>
          <p:cNvCxnSpPr>
            <a:cxnSpLocks/>
            <a:endCxn id="233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8EC0D98-33F2-4108-8FBE-1AA83697E73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6A94BFDD-6B70-4CD8-98FE-B036BB2EF48C}"/>
              </a:ext>
            </a:extLst>
          </p:cNvPr>
          <p:cNvCxnSpPr>
            <a:cxnSpLocks/>
            <a:stCxn id="233" idx="2"/>
            <a:endCxn id="23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BC631-E788-4817-922B-FA7138AF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16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580E86EF-6748-43D6-8CB7-2466E756C857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CBDEB28-2761-47D2-B3CE-DBF393A910D2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47AD5C0-512A-4930-8AF7-E290DD50B0A3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EE4BE8F-6E61-446E-A613-1E579409D5B6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2AE6061-42D9-4FD2-898F-91E246AEDF75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6D7C54-DAB9-458C-B570-5FDA866C203F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682EEA-928B-4619-95E4-1CF7396F09A7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B2CB68F-ABF5-4A26-B630-0BC9A9184368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BDAED9-BA0F-4F99-8468-6554F810AF7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07A9EA1-BF73-4E44-8234-839BA9431142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147E882-A604-47DF-9998-91E6FD4CC6EC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467BCC2-6393-45F6-B373-01B48B38E7C7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00EF2-6479-4FAD-85AA-138482ED8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3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2C626AB-1F16-41F7-9BE0-65E48C41FA1E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7AB508C-208B-4F71-A28B-EA67314DD741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C1A043-7A2A-42A4-B4DD-DC6F1525A751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96F9360-5FC7-46DA-94C9-EC9DF4C354A2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F5FD03A-C28B-4E11-91E4-2D9DA2614E10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BB834A-BE04-4909-B3BC-F7562E11F2F8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B6B48-7483-4A31-BC32-A06DA7AFF02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4F2A24-30D3-49BA-9A9A-82DD8E061602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8303BA-DB81-43B9-8ACF-AF075A88B2A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CCE1A7-7E5D-4FA0-AC6B-8FC25C7E754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23E0FC7-A51C-42C2-9726-91603B2628F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8D99C46-61F4-46E6-B7DE-74D4A74B7851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F729B-91F6-482D-AEE5-3F4285D4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73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95B033C-EB05-4C4E-9ADF-29AF3DC8EA51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58020EA-9DDA-4B8E-9B63-4271C9B0BF73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25CD436-98D0-4E8E-AD2D-8FB8BC251AE4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F180675-480E-4484-8DC5-CA2CBDF826AA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279B88E-DD0E-462A-94C8-C33ABB68635D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89C0B6-B5F8-40FC-A8AB-D682A3D404A0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906F57-BBF4-4953-9DEE-7E02E2714340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D006F53-AF26-49CC-A28E-17E84C223E3D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5B58FB6-4A97-4093-B604-99337AD750B3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57F4A9C-04AB-4EE9-866F-748E61D3D40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FA6CF73E-05FC-4826-B3C7-9499CA37859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15A3174-BB4E-428D-96C3-5A4C8190DAE9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342ED-7BF4-49D9-9929-5064BFC5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10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196D940A-F474-4BB2-97EE-CE8EDEDFD766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230D4B-C916-475F-973A-E0E7B6A2A27E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E1D939B-E587-4495-A409-127E3094DB39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FA20104-7A90-49CC-8EB8-0588F33883EA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1E76044-A99C-4C43-9C38-9DD005BA3CCC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205357F-1333-4024-B0E6-3623B4891E6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896219-447B-4D2C-910B-85BA1345ED8C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866C43-41A7-4921-A0D5-1D2E225D8621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3A5502F-445F-4F54-8712-8D70D50F327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4C5718C-0072-4ED7-A943-53387A97989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46C5EDD3-DE20-4BC7-BD48-DDE51BFF7F2B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70B1C2-D877-4EE5-A845-570F623F0DD6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4E214-5CC0-412B-B68C-675BA819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60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3202C1CD-F5C7-42C1-BB74-90686FB7E462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B55A1F-FCDD-45F2-98A1-E8E9322443D2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1E1D20A-DC86-47B4-8A60-6ACD35BDDCB1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D89C5DD-1BF4-47A7-AA18-3CF5D2EE7E89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533E162-218B-45CF-87A3-26F38954C052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5FA1EA-F965-4A04-B3B7-13C5AB8B33B2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7D374C-9263-4074-92C7-923ABF13AA8A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F4DE80-50B2-4596-80BF-F82309AD060E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019A400-2C13-4BCC-B561-0E30074B901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0242CC9-6AC0-4691-982D-2A7E92AFF1B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30650C11-BEE8-4B44-9889-3BD86C1864FD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6D297CB-9CDF-459E-970C-5B57E8DC7774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254E-32AF-4A85-A7A0-BC3519990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5E74BE27-746C-4D95-B810-2C5952B227BF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CD525F6-0438-46CA-8C6E-3E70070E6AB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A490193-B526-4204-8936-BB3844871DC2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E41C4A0-960D-43F5-88C7-04E475178095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3CB05EC-CC2E-4725-AF15-4AEEA83B7965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CCD8D4-0D93-41D5-92B9-DA53294A5455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DEB0539-9C59-4906-B486-B6EE2087F5A2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5555DC-1701-47B3-9848-7AFF502010C4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2285B24-9B55-451E-BD8B-7DA7C4D65DBB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9BE09AE-17D9-472D-9301-2AB8EF0950D7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FFF1692-065D-4887-99DB-F6B8C5C59E4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CDF6B8E-4833-46FC-B40F-178B84DB99F5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00127-4BCB-4A2A-9485-E7E02401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56F129A-73D2-4037-AA1A-AF4A204E6F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419955"/>
            <a:ext cx="1141321" cy="1088194"/>
          </a:xfrm>
          <a:prstGeom prst="rect">
            <a:avLst/>
          </a:prstGeom>
          <a:noFill/>
        </p:spPr>
      </p:pic>
      <p:pic>
        <p:nvPicPr>
          <p:cNvPr id="18" name="Picture 17" descr="A close up of a cabbage&#10;&#10;Description automatically generated">
            <a:extLst>
              <a:ext uri="{FF2B5EF4-FFF2-40B4-BE49-F238E27FC236}">
                <a16:creationId xmlns:a16="http://schemas.microsoft.com/office/drawing/2014/main" id="{140880BC-EE9D-4981-BBD6-A4D37F4AE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6307E-A777-4565-9BF9-8DEE817B82BC}"/>
              </a:ext>
            </a:extLst>
          </p:cNvPr>
          <p:cNvSpPr txBox="1"/>
          <p:nvPr/>
        </p:nvSpPr>
        <p:spPr>
          <a:xfrm>
            <a:off x="7990430" y="1758422"/>
            <a:ext cx="24441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NU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dirty="0"/>
          </a:p>
          <a:p>
            <a:r>
              <a:rPr lang="en-US" sz="2800" b="1" dirty="0" err="1"/>
              <a:t>Lupul</a:t>
            </a:r>
            <a:r>
              <a:rPr lang="en-US" sz="2800" dirty="0"/>
              <a:t> m</a:t>
            </a:r>
            <a:r>
              <a:rPr lang="ro-RO" sz="2800" dirty="0" err="1"/>
              <a:t>ănâncă</a:t>
            </a:r>
            <a:r>
              <a:rPr lang="ro-RO" sz="2800" dirty="0"/>
              <a:t> </a:t>
            </a:r>
            <a:r>
              <a:rPr lang="en-US" sz="2800" b="1" dirty="0" err="1">
                <a:solidFill>
                  <a:srgbClr val="0C4566"/>
                </a:solidFill>
              </a:rPr>
              <a:t>capra</a:t>
            </a:r>
            <a:endParaRPr lang="en-US" sz="2800" b="1" dirty="0">
              <a:solidFill>
                <a:srgbClr val="0C4566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CA2897-F6BA-4F7A-93DF-F5A9A360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18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4E09204-173A-4B9B-BBE0-3B4849C4E47B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33CC5F-B51C-4383-8C8C-842331ED2A9D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59F76BC-AD13-4AC9-84F5-4F8F01022C3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8C49F6F-798F-4195-8F7D-C27B91FB7E88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125F9C5-C786-43F7-9364-D108C4BEF9CD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33CFEA-72B8-4B35-A3F4-572FDFE3684A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77F807-A0B1-47F9-B609-81D8D1647F06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D1ADA2-1FE9-4F73-BB9C-C1B499B9991C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9214EF7-F053-4015-BF01-9FC28B74DCD4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EE3C89-2A36-4F6E-B9B4-2C0C6A1AE0E4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D26BEA5-D032-45E3-BC09-9D8A37803E33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86CAC0-CAD2-4B7C-955E-00A6BE9B515C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C76CD-4331-44CB-9A1F-51D03C92D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25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0EA98169-1FDB-4EBF-990C-99FA449D02F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68BB062-77B5-4503-9F3A-17E905140610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D1E841E-5684-4B20-A630-0B4BB76E9AF9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03125B-2BAE-4356-BEA3-6BBB04E7A23F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D2872A4-4318-4CF6-B4AE-0025FB478B0B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A1A2E82-2396-44CA-9E86-3AE286C9B5F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97C6CC-896E-455C-ABE1-4775A55DF50F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CF11BA-AADB-4A15-BE9C-3CC8C3666E9F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B2D793F-5E14-4F64-9BC8-1FEC1BD6D74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1B1F269-9EC7-4D1F-97CC-2812FEC8290B}"/>
              </a:ext>
            </a:extLst>
          </p:cNvPr>
          <p:cNvCxnSpPr>
            <a:cxnSpLocks/>
            <a:endCxn id="88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23C531F-35AF-491D-9FA0-BE5F7BA6508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B98CCC4-6BE4-40B7-BA0E-E0A0D0E9BA15}"/>
              </a:ext>
            </a:extLst>
          </p:cNvPr>
          <p:cNvCxnSpPr>
            <a:cxnSpLocks/>
            <a:stCxn id="88" idx="2"/>
            <a:endCxn id="91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00B1-068B-4F69-B572-882C1017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89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40225B8-EC8E-418F-857A-EF3EB7912C0B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4E9E537-2567-4C37-BACB-54D7D392831D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19D2F0-1896-4B49-9C05-7FBDE051F15D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95586F2-D084-4262-9E72-555EE8C0CC7B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376857B-FB8F-42D1-9C54-FF475AEF0AE0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B40E42-7F3F-406D-BA8B-DED212846950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F42F33-806C-4211-99B2-F60738402D25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22D7ED-C4C0-4915-A83B-5DC8569B877C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4FF283D-74BE-41D7-AB49-8841A8DC758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3C5A4E5-F483-4005-A3FA-C90F986808E4}"/>
              </a:ext>
            </a:extLst>
          </p:cNvPr>
          <p:cNvCxnSpPr>
            <a:cxnSpLocks/>
            <a:endCxn id="93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1219F182-60D5-4482-A872-A2769A763B9B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37386DB-524E-48FD-AC56-06752CEBDB68}"/>
              </a:ext>
            </a:extLst>
          </p:cNvPr>
          <p:cNvCxnSpPr>
            <a:cxnSpLocks/>
            <a:stCxn id="93" idx="2"/>
            <a:endCxn id="9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8792F-EC3A-46BC-9C72-6FF5C290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3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056C16E-B57D-422D-AE6A-41664BBC501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CD2CC60-8093-4567-884E-ED184C91C1ED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F94BCD6-AAD8-40BD-A8D9-8614D8C8A637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A106184-649F-4565-9A57-D632A193675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0B90E-0C1F-4271-A151-5A89416E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74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23496-B372-43D6-9752-F7AB43D0FF3F}"/>
              </a:ext>
            </a:extLst>
          </p:cNvPr>
          <p:cNvSpPr txBox="1"/>
          <p:nvPr/>
        </p:nvSpPr>
        <p:spPr>
          <a:xfrm>
            <a:off x="1623172" y="5828111"/>
            <a:ext cx="814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4 sau mai mic.</a:t>
            </a:r>
          </a:p>
          <a:p>
            <a:r>
              <a:rPr lang="ro-RO" b="1" dirty="0"/>
              <a:t>Dar dacă el alege 4 sau mai mic, noi știm siguri că vom alege 5.</a:t>
            </a:r>
            <a:r>
              <a:rPr lang="en-US" b="1" dirty="0"/>
              <a:t>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ED87731-E5CC-494F-8740-89DD2F00D93F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242F652-E65D-4366-9045-C7EC3BC8A770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2CCE710-0C81-4E5A-9444-07D8ABEAFD9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679D16B-230E-49B1-9834-91CFF29A888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0DEC9-FC82-475D-900B-6CB5BBE1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57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B77D74D-AE54-4E2A-9993-B3A7419C260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60D2981-3035-4BFF-B546-635D7CB9426C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294D91E-D38A-4ADE-B23B-23E80BB0C7D5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1016C17-392A-4DBB-8384-7F80F30251AC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4C46-91A3-4CCC-8265-FD5F070C5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41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7775935-7691-4669-8380-8504BCEDDCD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FE13B6D-CB84-4C6A-A7A2-2E8A9856B9B1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6C838BE-C346-4BFF-8975-62AB04128C13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886C02A-84DE-4F71-9C46-9E2608778F1F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D3CA1-8ED6-4E8C-8366-68F991D9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93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5002C17-BDE6-43B8-858B-4F0336127F8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8085582-2EE7-4BBE-A336-1088E4B9F3E9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281F75A-6026-405C-B8EE-CFA67491544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D152178-9650-4325-87BA-C5050A48DAC1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A08CE-5EB6-4A11-81E7-42C695FF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02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D5AADF-78E3-4467-AF5A-E5071B292C6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4B8E6A2-B252-4580-A5E9-07B8E5071AA0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BDC3625-2C6D-4A1A-A53E-7FFD937A33A6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CC06097-0979-4463-B00A-B31CB9FEA43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E16EA-2E0D-4BDF-A936-529192CF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8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9F17DA-6CC4-491C-8247-1B98DFB0781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7BC153-2349-4DA7-8FF2-3ED1A9CAC81E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3B874DD-1B50-492D-9639-63EEBB58D3DD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760B34C-B81D-49B3-AA19-911E2DB64DE7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505AC-A22C-4B59-8C8A-11B2E435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3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E9B3-04C2-47A7-A865-78148A476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477BC44-190D-43C5-94AC-8035E712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419955"/>
            <a:ext cx="1141321" cy="1088194"/>
          </a:xfrm>
          <a:prstGeom prst="rect">
            <a:avLst/>
          </a:prstGeom>
          <a:noFill/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5A3A884-05CB-4BD9-BCE3-042F733EF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1" y="1630768"/>
            <a:ext cx="1288915" cy="1288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F4C676-569A-422D-8722-F0F60047C963}"/>
              </a:ext>
            </a:extLst>
          </p:cNvPr>
          <p:cNvSpPr txBox="1"/>
          <p:nvPr/>
        </p:nvSpPr>
        <p:spPr>
          <a:xfrm>
            <a:off x="7996492" y="3278934"/>
            <a:ext cx="24441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NU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sz="2800" dirty="0"/>
          </a:p>
          <a:p>
            <a:r>
              <a:rPr lang="en-US" sz="2800" b="1" dirty="0">
                <a:solidFill>
                  <a:srgbClr val="0C4566"/>
                </a:solidFill>
              </a:rPr>
              <a:t>Capra</a:t>
            </a:r>
            <a:r>
              <a:rPr lang="en-US" sz="2800" dirty="0"/>
              <a:t> m</a:t>
            </a:r>
            <a:r>
              <a:rPr lang="ro-RO" sz="2800" dirty="0" err="1"/>
              <a:t>ănâncă</a:t>
            </a:r>
            <a:r>
              <a:rPr lang="ro-RO" sz="2800" dirty="0"/>
              <a:t> </a:t>
            </a:r>
            <a:r>
              <a:rPr lang="ro-RO" sz="2800" b="1" dirty="0">
                <a:solidFill>
                  <a:srgbClr val="BFDC74"/>
                </a:solidFill>
              </a:rPr>
              <a:t>varza</a:t>
            </a:r>
            <a:endParaRPr lang="en-US" sz="2800" b="1" dirty="0">
              <a:solidFill>
                <a:srgbClr val="0C4566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BB5DA-CE5D-48DB-8980-2FB38FAB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89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A19C3CD-5A82-448F-85C1-639DB8EE055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768926-6B5D-4787-A5E9-8D6E0609DB4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9508543-FB41-4436-8D3F-E159576A301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B8344FF-7E18-4F37-B3A7-8162457A7E3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7D5D8-5B9A-467C-9D9A-E4A7C337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39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9B9D329-C6AF-451B-A530-74DAA6D29E2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7E2BFD7-E150-46CD-BE9C-22E816DDB418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79B7BFC-76E2-4D5E-8C7F-86A76EDA270D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2FC78EF-CF50-4BDF-BE3B-5E92077DCB04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2C52C-BC52-420B-93CA-2D9777B9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307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D2AC50D-01E8-4D0F-BA5E-7F51CFE7D30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C95EBF0-58FE-47FA-A0D6-1721179A087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CB8CD87-86F4-4DF4-B7C2-C53E99D260E7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94F88E-2125-46CD-8E57-767227E89CC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4F0E7-920D-4A2A-AF16-EC611F03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31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95F6B8C-2641-4BA5-B1EC-F475E4BC936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1098AC-9A14-4AF6-BDD4-F0BC54800AA3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CEB45CA-36FF-401D-BD44-0A4A3ABE5B3C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08896B1-74EA-4F42-8C8C-9E49167769A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36198-3FB2-4883-BB29-A3E4A84C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85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565E37-0A1F-4C0B-A1F3-C90DCBEF0907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36D7828-166B-495E-A796-08A0A9D8E07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C750156-2F70-4D50-83E5-E2FBF9C00F61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55A7CA-E4CE-405F-9F3A-D16689147F7C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CF14-DC68-409D-8823-ECFEF1FB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874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FB8331F-A6DF-4CA2-B0A9-D4C5A97AA5E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2C2E6C4-C8D8-4167-B3BE-B599968F2057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27FCC9D-949A-455C-B6C4-F43BFEECF97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591BDE5-BA79-47EB-B386-AEDE7DF38DD1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942D7-D23B-4365-BC0A-4509FD2BE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61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EC7F65C-D5CB-4919-91A6-C19D36A9ED8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A2AACD6-123E-4665-B016-B9FE01EEBB8C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67841-FB06-49F1-8A95-34082088BB5B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E8E22E0-A707-4FF8-85E2-FBD7B3CCC2E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954E7-0F16-4E8B-B5B5-DEB3A146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08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3F46E07-F8F2-429F-A760-15B36B8904BA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74B2851-AE5C-4163-8522-F2881FDC1E06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2914D28-7306-4BAA-8181-5CD71BBA8468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5CF335A-F385-49B9-B646-81673CEF72D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0BFC7-4B0B-40F4-9DFC-9C5069BD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69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279228B-DDEC-4448-8481-AC2BE1786B98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57E3D5-4A5D-455D-8D2D-2BA64FB2839D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3098631-8093-4029-B539-FC6FC5C0E979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F8E5842-4ABE-461E-B777-8279821AC5D8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9372D-6513-4678-9C3D-9B64274F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42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7A76B7D-3B69-444F-99BD-1328C3EFBE49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1E3CDB5-A673-4029-A2F7-823F0836BCBA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691D916-7AD5-4123-B642-7312DD78A723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173E306-D985-41BF-BA11-AD1671ED0E66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8C076-1F85-4649-9638-D2AB0E76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7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7E247ACD-9D5E-4B48-98D6-54F802FD8E67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A1B17-8204-4531-99AB-887DDF71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23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6E6F06-D661-4768-AACD-E84B78F3B57B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DCFC19-4749-4C43-A899-5A716EEF91E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A8B81AD-94C5-493D-884F-1342449AA8C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32182E6-537C-4597-842F-8593068E25A0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B453F-FE37-4024-9D78-C0D2E264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92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B5DD1A-CE89-4715-B91B-96111F508702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240D35C-2A4C-444C-8368-4204C0D8994B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8FB939C5-026B-47B2-9139-AF9C36640158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E91CE38-2F33-48DE-B865-003FB3839089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46FA2-DA6C-419B-9D82-DEB8CE61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30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4250F9-19CC-4C62-9D44-0DA063163D3B}"/>
              </a:ext>
            </a:extLst>
          </p:cNvPr>
          <p:cNvSpPr/>
          <p:nvPr/>
        </p:nvSpPr>
        <p:spPr>
          <a:xfrm>
            <a:off x="1640362" y="5822160"/>
            <a:ext cx="882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6 sau mai mic.</a:t>
            </a:r>
          </a:p>
          <a:p>
            <a:r>
              <a:rPr lang="ro-RO" b="1" dirty="0"/>
              <a:t>Dar dacă el alege 6 sau mai mic, noi știm siguri că vom alege 6.</a:t>
            </a:r>
            <a:r>
              <a:rPr lang="en-US" b="1" dirty="0"/>
              <a:t>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A49951-7590-48B0-A93D-A640D1B990EA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17A75C1-62F1-47B6-9D43-3AB2989CB7D8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0D802C9-79E0-4F6D-823C-AF5FDEC0A10C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13E120D-0FC9-45EF-96D2-80D9AF42D364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34FD4-1CEA-455C-B3FB-D04E7A4D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15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3322FFC-FFD5-46B4-A75B-0AC91FF142DD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EB5CD8D-5D5C-4E63-B21B-FD21C1364A1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7128A469-53AC-4981-B37A-DCEFB1A344AA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6B88C97-7BE4-400D-864B-25C942C8771E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FE859-67F3-4476-8915-9BDBBA4D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92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275C215-3D74-48CC-A483-0EB6C1C89CC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4B8F96B-7185-42A7-B150-8B2526CFE144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7A31087-6B02-44D8-BA8B-F63F427C5B0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52E2C53-6B85-4CFB-A63A-C997B38EC01F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0491D-934B-4348-B2D5-F2ED0B81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53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04E38B0-717C-4457-82AD-3F24E1C2CFF0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BCD8CA9-9FE8-4D64-89BF-77736BF1DF1F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5E05F8A-C1FB-4DDE-B672-D050FBC894E7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C191B8-58FB-4C59-9B30-64FA879143E6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9C843-C000-4B9A-9052-3AD84B43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84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869AD1-8F1C-4AF3-9A66-8215D703167A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79802E6-02A6-42DA-8F60-8E4A3AFAD816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4EAC4002-024F-4E2E-A65B-A0B8C31EEEDF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F97228E-B7A2-4D07-9A5A-161AE669EC32}"/>
              </a:ext>
            </a:extLst>
          </p:cNvPr>
          <p:cNvCxnSpPr>
            <a:cxnSpLocks/>
            <a:stCxn id="82" idx="2"/>
            <a:endCxn id="85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AE497-82B7-411F-9CBF-A86FD379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79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6F39F-0DB0-4246-B565-BE79705E4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51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5B59-1353-442F-8A67-0CC16077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11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45D6A55-AC47-4A8B-A8DA-8A5B7D10AED7}"/>
              </a:ext>
            </a:extLst>
          </p:cNvPr>
          <p:cNvSpPr txBox="1"/>
          <p:nvPr/>
        </p:nvSpPr>
        <p:spPr>
          <a:xfrm>
            <a:off x="1623172" y="5828111"/>
            <a:ext cx="912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noi vom alege 7 sau mai mare.</a:t>
            </a:r>
          </a:p>
          <a:p>
            <a:r>
              <a:rPr lang="ro-RO" b="1" dirty="0"/>
              <a:t>Dar dacă noi alegem 7 sau mai mare, știm că mai devreme competitorul alege 6.</a:t>
            </a:r>
            <a:r>
              <a:rPr lang="en-US" b="1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A0B70-CB38-4656-99B1-9E77D5AE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08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C68BFA0F-6292-45C2-B760-C358585AD34A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16928D7-3D1A-495E-96EF-46FC1B9335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F33B6-6565-41F7-B1D3-F46CEF91E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652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72AAF-42D0-439F-B171-EFE31B820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01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11269-B553-4710-97C0-1DC2BB7A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236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269CD-DF3F-4F8D-BA2D-1C5E9105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72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F574-8577-4E22-B4B1-00B7298A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653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4A9BE-A6F8-4ECC-8C7B-C53D96377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043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A9DFE-87FB-40BC-BED9-0A71E57F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35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2ED7-57A1-4D0E-AB9D-375A6A33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051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4D743F1-BD9B-4341-9CFB-4171D4540A81}"/>
              </a:ext>
            </a:extLst>
          </p:cNvPr>
          <p:cNvSpPr/>
          <p:nvPr/>
        </p:nvSpPr>
        <p:spPr>
          <a:xfrm>
            <a:off x="1640362" y="5822160"/>
            <a:ext cx="882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Suntem </a:t>
            </a:r>
            <a:r>
              <a:rPr lang="en-US" b="1" dirty="0" err="1"/>
              <a:t>deja</a:t>
            </a:r>
            <a:r>
              <a:rPr lang="en-US" b="1" dirty="0"/>
              <a:t> </a:t>
            </a:r>
            <a:r>
              <a:rPr lang="en-US" b="1" dirty="0" err="1"/>
              <a:t>siguri</a:t>
            </a:r>
            <a:r>
              <a:rPr lang="en-US" b="1" dirty="0"/>
              <a:t> c</a:t>
            </a:r>
            <a:r>
              <a:rPr lang="ro-RO" b="1" dirty="0"/>
              <a:t>ă la acest nivel competitorul va alege 5 sau mai mic.</a:t>
            </a:r>
          </a:p>
          <a:p>
            <a:r>
              <a:rPr lang="ro-RO" b="1" dirty="0"/>
              <a:t>Dar dacă el alege 5 sau mai mic, noi știm siguri că vom alege 6.</a:t>
            </a:r>
            <a:r>
              <a:rPr lang="en-US" b="1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21AED-03D0-4D59-A2CA-35791B7C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011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03913-D254-497A-951E-D93C9294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83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>
            <a:extLst>
              <a:ext uri="{FF2B5EF4-FFF2-40B4-BE49-F238E27FC236}">
                <a16:creationId xmlns:a16="http://schemas.microsoft.com/office/drawing/2014/main" id="{02700EAC-DC44-4AD9-BBF2-1F2FD10E8C83}"/>
              </a:ext>
            </a:extLst>
          </p:cNvPr>
          <p:cNvSpPr/>
          <p:nvPr/>
        </p:nvSpPr>
        <p:spPr bwMode="auto">
          <a:xfrm>
            <a:off x="1524002" y="4473178"/>
            <a:ext cx="9143999" cy="1354933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838E635-9B8A-46DF-8611-8BED18B9E005}"/>
              </a:ext>
            </a:extLst>
          </p:cNvPr>
          <p:cNvSpPr/>
          <p:nvPr/>
        </p:nvSpPr>
        <p:spPr bwMode="auto">
          <a:xfrm>
            <a:off x="1524002" y="3431383"/>
            <a:ext cx="9143999" cy="1041795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8DF76B1-1B6A-4FB5-8081-0A21D48EE0C5}"/>
              </a:ext>
            </a:extLst>
          </p:cNvPr>
          <p:cNvSpPr/>
          <p:nvPr/>
        </p:nvSpPr>
        <p:spPr bwMode="auto">
          <a:xfrm>
            <a:off x="1524002" y="2189558"/>
            <a:ext cx="9143999" cy="1241824"/>
          </a:xfrm>
          <a:prstGeom prst="rect">
            <a:avLst/>
          </a:prstGeom>
          <a:solidFill>
            <a:srgbClr val="FF7F85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77B098B-8421-499A-8C6C-F5FE97E3859C}"/>
              </a:ext>
            </a:extLst>
          </p:cNvPr>
          <p:cNvSpPr/>
          <p:nvPr/>
        </p:nvSpPr>
        <p:spPr bwMode="auto">
          <a:xfrm>
            <a:off x="1524001" y="1191816"/>
            <a:ext cx="9143999" cy="995350"/>
          </a:xfrm>
          <a:prstGeom prst="rect">
            <a:avLst/>
          </a:prstGeom>
          <a:solidFill>
            <a:srgbClr val="92D050">
              <a:alpha val="74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4363-18EF-479E-B888-78695C3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Prunning</a:t>
            </a:r>
            <a:r>
              <a:rPr lang="en-US" dirty="0">
                <a:solidFill>
                  <a:schemeClr val="accent2"/>
                </a:solidFill>
              </a:rPr>
              <a:t> Ideea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35B44-9D91-4969-88E1-65A885ECC012}"/>
              </a:ext>
            </a:extLst>
          </p:cNvPr>
          <p:cNvSpPr/>
          <p:nvPr/>
        </p:nvSpPr>
        <p:spPr bwMode="auto">
          <a:xfrm>
            <a:off x="5938838" y="12954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EAF32-71DC-4B86-BA1D-3F5023FFA872}"/>
              </a:ext>
            </a:extLst>
          </p:cNvPr>
          <p:cNvSpPr/>
          <p:nvPr/>
        </p:nvSpPr>
        <p:spPr bwMode="auto">
          <a:xfrm>
            <a:off x="29860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BD41C-2BE5-4EE5-907E-0C0C904FFAC1}"/>
              </a:ext>
            </a:extLst>
          </p:cNvPr>
          <p:cNvSpPr/>
          <p:nvPr/>
        </p:nvSpPr>
        <p:spPr bwMode="auto">
          <a:xfrm>
            <a:off x="593883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C6455-893B-4BD1-A7C8-95096135C0FB}"/>
              </a:ext>
            </a:extLst>
          </p:cNvPr>
          <p:cNvSpPr/>
          <p:nvPr/>
        </p:nvSpPr>
        <p:spPr bwMode="auto">
          <a:xfrm>
            <a:off x="8891588" y="21240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A69F3-FBEF-4538-8962-D2B716584A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 bwMode="auto">
          <a:xfrm flipH="1">
            <a:off x="314325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A7D866-5C4C-4199-8DBB-AD9EFFA71C50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 bwMode="auto">
          <a:xfrm>
            <a:off x="6096000" y="1619251"/>
            <a:ext cx="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EBBB7E-20F3-4EF4-8155-AE18A7C6E320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 bwMode="auto">
          <a:xfrm>
            <a:off x="6096000" y="1619251"/>
            <a:ext cx="2952750" cy="5048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22D3F-0E92-4630-BBBD-3AB03FDBD708}"/>
              </a:ext>
            </a:extLst>
          </p:cNvPr>
          <p:cNvSpPr/>
          <p:nvPr/>
        </p:nvSpPr>
        <p:spPr bwMode="auto">
          <a:xfrm>
            <a:off x="18383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FAC839-D131-4EFE-B5B6-CEFA9FF424B8}"/>
              </a:ext>
            </a:extLst>
          </p:cNvPr>
          <p:cNvSpPr/>
          <p:nvPr/>
        </p:nvSpPr>
        <p:spPr bwMode="auto">
          <a:xfrm>
            <a:off x="479107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7B46D-4E6F-4E61-9081-45E37638AA4D}"/>
              </a:ext>
            </a:extLst>
          </p:cNvPr>
          <p:cNvSpPr/>
          <p:nvPr/>
        </p:nvSpPr>
        <p:spPr bwMode="auto">
          <a:xfrm>
            <a:off x="7743826" y="3374231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D58DC3-272B-4BB9-98C5-7D0805A0C7F3}"/>
              </a:ext>
            </a:extLst>
          </p:cNvPr>
          <p:cNvSpPr/>
          <p:nvPr/>
        </p:nvSpPr>
        <p:spPr bwMode="auto">
          <a:xfrm>
            <a:off x="364807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79713A-9F65-47D4-8299-1CECF4B45993}"/>
              </a:ext>
            </a:extLst>
          </p:cNvPr>
          <p:cNvSpPr/>
          <p:nvPr/>
        </p:nvSpPr>
        <p:spPr bwMode="auto">
          <a:xfrm>
            <a:off x="6600826" y="33718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92E289-AC1C-4524-954E-8F3E368C69E9}"/>
              </a:ext>
            </a:extLst>
          </p:cNvPr>
          <p:cNvSpPr/>
          <p:nvPr/>
        </p:nvSpPr>
        <p:spPr bwMode="auto">
          <a:xfrm>
            <a:off x="9553576" y="3371849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CC319FD-4D59-4FFA-8319-5646CCBA792F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 bwMode="auto">
          <a:xfrm flipH="1">
            <a:off x="19954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3575D-0312-4115-B253-65210DF67F3C}"/>
              </a:ext>
            </a:extLst>
          </p:cNvPr>
          <p:cNvCxnSpPr>
            <a:cxnSpLocks/>
            <a:stCxn id="9" idx="2"/>
            <a:endCxn id="27" idx="0"/>
          </p:cNvCxnSpPr>
          <p:nvPr/>
        </p:nvCxnSpPr>
        <p:spPr bwMode="auto">
          <a:xfrm>
            <a:off x="31432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E278F1-A7F2-4838-A600-F93C5B084687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 bwMode="auto">
          <a:xfrm flipH="1">
            <a:off x="494823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2BF47AD-460A-4C72-89FF-6BA59432D349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 bwMode="auto">
          <a:xfrm>
            <a:off x="609600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73DEB-5E6C-440D-A67C-745E0017B95D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 bwMode="auto">
          <a:xfrm flipH="1">
            <a:off x="7900988" y="2447925"/>
            <a:ext cx="1147762" cy="9263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21060B-F1A5-4D8D-A19E-052F0894B34A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 bwMode="auto">
          <a:xfrm>
            <a:off x="9048750" y="2447925"/>
            <a:ext cx="661988" cy="9239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77B5B7-9DDD-41DC-8019-C6D8BFF9F511}"/>
              </a:ext>
            </a:extLst>
          </p:cNvPr>
          <p:cNvSpPr/>
          <p:nvPr/>
        </p:nvSpPr>
        <p:spPr bwMode="auto">
          <a:xfrm>
            <a:off x="1710533" y="4410076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2071C03-85A1-407A-8201-019A27D90116}"/>
              </a:ext>
            </a:extLst>
          </p:cNvPr>
          <p:cNvSpPr/>
          <p:nvPr/>
        </p:nvSpPr>
        <p:spPr bwMode="auto">
          <a:xfrm>
            <a:off x="3596483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3</a:t>
            </a:r>
            <a:endParaRPr lang="en-US" b="1" dirty="0"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FABEF5-B613-4E00-8725-DEFBFFF64F5E}"/>
              </a:ext>
            </a:extLst>
          </p:cNvPr>
          <p:cNvSpPr/>
          <p:nvPr/>
        </p:nvSpPr>
        <p:spPr bwMode="auto">
          <a:xfrm>
            <a:off x="5826921" y="4410076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F70664-3162-465B-9E4C-54A84921274A}"/>
              </a:ext>
            </a:extLst>
          </p:cNvPr>
          <p:cNvSpPr/>
          <p:nvPr/>
        </p:nvSpPr>
        <p:spPr bwMode="auto">
          <a:xfrm>
            <a:off x="2453483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C9FCA4-8FA2-4BDB-8E4A-8B4242C8D7F8}"/>
              </a:ext>
            </a:extLst>
          </p:cNvPr>
          <p:cNvSpPr/>
          <p:nvPr/>
        </p:nvSpPr>
        <p:spPr bwMode="auto">
          <a:xfrm>
            <a:off x="468392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6</a:t>
            </a:r>
            <a:endParaRPr lang="en-US" b="1" dirty="0">
              <a:latin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0199874-960D-49B3-B930-07C62053689F}"/>
              </a:ext>
            </a:extLst>
          </p:cNvPr>
          <p:cNvSpPr/>
          <p:nvPr/>
        </p:nvSpPr>
        <p:spPr bwMode="auto">
          <a:xfrm>
            <a:off x="7636671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5</a:t>
            </a:r>
            <a:endParaRPr lang="en-US" b="1" dirty="0">
              <a:latin typeface="Arial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455E03-332E-46DC-B487-26ED315AED87}"/>
              </a:ext>
            </a:extLst>
          </p:cNvPr>
          <p:cNvSpPr/>
          <p:nvPr/>
        </p:nvSpPr>
        <p:spPr bwMode="auto">
          <a:xfrm>
            <a:off x="90654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5AFE1FE-084E-4761-B7A5-BD0D39C72A1A}"/>
              </a:ext>
            </a:extLst>
          </p:cNvPr>
          <p:cNvSpPr/>
          <p:nvPr/>
        </p:nvSpPr>
        <p:spPr bwMode="auto">
          <a:xfrm>
            <a:off x="6679408" y="4407694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7</a:t>
            </a:r>
            <a:endParaRPr lang="en-US" b="1" dirty="0"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BA5D80-B06C-4531-99AE-1FCCC3167FF4}"/>
              </a:ext>
            </a:extLst>
          </p:cNvPr>
          <p:cNvSpPr/>
          <p:nvPr/>
        </p:nvSpPr>
        <p:spPr bwMode="auto">
          <a:xfrm>
            <a:off x="10068720" y="4407694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A2274C9-CA06-4F43-9FF2-1E80EABAF8D5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 bwMode="auto">
          <a:xfrm flipH="1">
            <a:off x="1867696" y="3698082"/>
            <a:ext cx="127793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991E485-8A6D-4B06-B4F5-86400113B1B5}"/>
              </a:ext>
            </a:extLst>
          </p:cNvPr>
          <p:cNvCxnSpPr>
            <a:cxnSpLocks/>
            <a:stCxn id="24" idx="2"/>
            <a:endCxn id="57" idx="0"/>
          </p:cNvCxnSpPr>
          <p:nvPr/>
        </p:nvCxnSpPr>
        <p:spPr bwMode="auto">
          <a:xfrm>
            <a:off x="1995489" y="3698082"/>
            <a:ext cx="615157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0E7734A-9CD0-44EC-8837-E18A4937F6EE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 bwMode="auto">
          <a:xfrm flipH="1">
            <a:off x="3753646" y="3695700"/>
            <a:ext cx="51593" cy="7143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D51A6DD-8262-4A09-8F0E-D9EC77E762DE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 bwMode="auto">
          <a:xfrm flipH="1">
            <a:off x="484108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3BB7E31-FE7B-412A-9824-58DBEE1102AB}"/>
              </a:ext>
            </a:extLst>
          </p:cNvPr>
          <p:cNvCxnSpPr>
            <a:cxnSpLocks/>
            <a:stCxn id="25" idx="2"/>
            <a:endCxn id="56" idx="0"/>
          </p:cNvCxnSpPr>
          <p:nvPr/>
        </p:nvCxnSpPr>
        <p:spPr bwMode="auto">
          <a:xfrm>
            <a:off x="4948239" y="3698082"/>
            <a:ext cx="1035845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5BEEB9-649F-43D3-9D56-A68F9D3EAF2A}"/>
              </a:ext>
            </a:extLst>
          </p:cNvPr>
          <p:cNvCxnSpPr>
            <a:cxnSpLocks/>
            <a:stCxn id="28" idx="2"/>
            <a:endCxn id="61" idx="0"/>
          </p:cNvCxnSpPr>
          <p:nvPr/>
        </p:nvCxnSpPr>
        <p:spPr bwMode="auto">
          <a:xfrm>
            <a:off x="6757988" y="3695700"/>
            <a:ext cx="78582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8F7ACFB-8E06-4934-91C6-D1F3F7413BE4}"/>
              </a:ext>
            </a:extLst>
          </p:cNvPr>
          <p:cNvCxnSpPr>
            <a:cxnSpLocks/>
            <a:stCxn id="26" idx="2"/>
            <a:endCxn id="59" idx="0"/>
          </p:cNvCxnSpPr>
          <p:nvPr/>
        </p:nvCxnSpPr>
        <p:spPr bwMode="auto">
          <a:xfrm flipH="1">
            <a:off x="7793834" y="3698082"/>
            <a:ext cx="107155" cy="7096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ECBD1CC-341A-40C8-88C0-374B3F979ACD}"/>
              </a:ext>
            </a:extLst>
          </p:cNvPr>
          <p:cNvCxnSpPr>
            <a:cxnSpLocks/>
            <a:stCxn id="29" idx="2"/>
            <a:endCxn id="60" idx="0"/>
          </p:cNvCxnSpPr>
          <p:nvPr/>
        </p:nvCxnSpPr>
        <p:spPr bwMode="auto">
          <a:xfrm flipH="1">
            <a:off x="9222582" y="3695700"/>
            <a:ext cx="488156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A779FF5-7AF0-4C9A-8258-A99FF278A281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9710738" y="3695700"/>
            <a:ext cx="515144" cy="7119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CF4D2720-9228-4A6E-BB00-D7CB39B96777}"/>
              </a:ext>
            </a:extLst>
          </p:cNvPr>
          <p:cNvSpPr/>
          <p:nvPr/>
        </p:nvSpPr>
        <p:spPr bwMode="auto">
          <a:xfrm>
            <a:off x="1710533" y="5403057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FDF9C14-ECDB-4097-ADCA-EBE5BC407FB8}"/>
              </a:ext>
            </a:extLst>
          </p:cNvPr>
          <p:cNvSpPr/>
          <p:nvPr/>
        </p:nvSpPr>
        <p:spPr bwMode="auto">
          <a:xfrm>
            <a:off x="3443289" y="54030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C9AEA79-9816-4045-A111-688F9482417F}"/>
              </a:ext>
            </a:extLst>
          </p:cNvPr>
          <p:cNvSpPr/>
          <p:nvPr/>
        </p:nvSpPr>
        <p:spPr bwMode="auto">
          <a:xfrm>
            <a:off x="5428061" y="5404249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025B8C4-53FA-4B5A-8350-3A0CDBD2B8FA}"/>
              </a:ext>
            </a:extLst>
          </p:cNvPr>
          <p:cNvSpPr/>
          <p:nvPr/>
        </p:nvSpPr>
        <p:spPr bwMode="auto">
          <a:xfrm>
            <a:off x="2453483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9708C6-0968-499F-BD72-619092262523}"/>
              </a:ext>
            </a:extLst>
          </p:cNvPr>
          <p:cNvSpPr/>
          <p:nvPr/>
        </p:nvSpPr>
        <p:spPr bwMode="auto">
          <a:xfrm>
            <a:off x="4464054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3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2779B69-7666-4AA4-B1F9-04DAC25D6246}"/>
              </a:ext>
            </a:extLst>
          </p:cNvPr>
          <p:cNvSpPr/>
          <p:nvPr/>
        </p:nvSpPr>
        <p:spPr bwMode="auto">
          <a:xfrm>
            <a:off x="7636671" y="5400675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016810-54A8-4A2C-B403-9E0AE1379CC4}"/>
              </a:ext>
            </a:extLst>
          </p:cNvPr>
          <p:cNvSpPr/>
          <p:nvPr/>
        </p:nvSpPr>
        <p:spPr bwMode="auto">
          <a:xfrm>
            <a:off x="90654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442B41E-7428-488F-B5F5-978B4C2BAE7C}"/>
              </a:ext>
            </a:extLst>
          </p:cNvPr>
          <p:cNvSpPr/>
          <p:nvPr/>
        </p:nvSpPr>
        <p:spPr bwMode="auto">
          <a:xfrm>
            <a:off x="5915022" y="540185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E55D2C7-135D-412B-AC6D-EC6FDAA90F15}"/>
              </a:ext>
            </a:extLst>
          </p:cNvPr>
          <p:cNvSpPr/>
          <p:nvPr/>
        </p:nvSpPr>
        <p:spPr bwMode="auto">
          <a:xfrm>
            <a:off x="10068720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DCA132-0025-4943-A364-AA1E2DA13757}"/>
              </a:ext>
            </a:extLst>
          </p:cNvPr>
          <p:cNvSpPr/>
          <p:nvPr/>
        </p:nvSpPr>
        <p:spPr bwMode="auto">
          <a:xfrm>
            <a:off x="2871790" y="5403057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0A1F25-3F3F-4871-827C-D3EE38C80212}"/>
              </a:ext>
            </a:extLst>
          </p:cNvPr>
          <p:cNvSpPr/>
          <p:nvPr/>
        </p:nvSpPr>
        <p:spPr bwMode="auto">
          <a:xfrm>
            <a:off x="3959228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CD78293-F236-4E3E-9508-A1B794F31AB6}"/>
              </a:ext>
            </a:extLst>
          </p:cNvPr>
          <p:cNvSpPr/>
          <p:nvPr/>
        </p:nvSpPr>
        <p:spPr bwMode="auto">
          <a:xfrm>
            <a:off x="4941100" y="539710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5BFE3B3-5548-433B-AB03-7F806DCF5BB2}"/>
              </a:ext>
            </a:extLst>
          </p:cNvPr>
          <p:cNvSpPr/>
          <p:nvPr/>
        </p:nvSpPr>
        <p:spPr bwMode="auto">
          <a:xfrm>
            <a:off x="85510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9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36E73-40D2-4B3F-A0EE-4398B01D5C99}"/>
              </a:ext>
            </a:extLst>
          </p:cNvPr>
          <p:cNvSpPr/>
          <p:nvPr/>
        </p:nvSpPr>
        <p:spPr bwMode="auto">
          <a:xfrm>
            <a:off x="9554369" y="5400675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32CA43E-9D46-4DE0-8CA3-218B1167B775}"/>
              </a:ext>
            </a:extLst>
          </p:cNvPr>
          <p:cNvCxnSpPr>
            <a:cxnSpLocks/>
            <a:stCxn id="54" idx="2"/>
            <a:endCxn id="100" idx="0"/>
          </p:cNvCxnSpPr>
          <p:nvPr/>
        </p:nvCxnSpPr>
        <p:spPr bwMode="auto">
          <a:xfrm>
            <a:off x="1867695" y="4733927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44388E4-9AAD-43DC-9B0F-89AD9468AACE}"/>
              </a:ext>
            </a:extLst>
          </p:cNvPr>
          <p:cNvCxnSpPr>
            <a:cxnSpLocks/>
            <a:stCxn id="54" idx="2"/>
            <a:endCxn id="132" idx="0"/>
          </p:cNvCxnSpPr>
          <p:nvPr/>
        </p:nvCxnSpPr>
        <p:spPr bwMode="auto">
          <a:xfrm>
            <a:off x="1867695" y="4733927"/>
            <a:ext cx="381792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18A200C-7F6E-4CCD-BBBA-0CFFE98AB016}"/>
              </a:ext>
            </a:extLst>
          </p:cNvPr>
          <p:cNvCxnSpPr>
            <a:cxnSpLocks/>
            <a:stCxn id="57" idx="2"/>
            <a:endCxn id="109" idx="0"/>
          </p:cNvCxnSpPr>
          <p:nvPr/>
        </p:nvCxnSpPr>
        <p:spPr bwMode="auto">
          <a:xfrm>
            <a:off x="2610646" y="4731545"/>
            <a:ext cx="418307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2843F2-BCE8-4FE7-9F98-CCC72A1F0A39}"/>
              </a:ext>
            </a:extLst>
          </p:cNvPr>
          <p:cNvCxnSpPr>
            <a:cxnSpLocks/>
            <a:stCxn id="57" idx="2"/>
            <a:endCxn id="101" idx="0"/>
          </p:cNvCxnSpPr>
          <p:nvPr/>
        </p:nvCxnSpPr>
        <p:spPr bwMode="auto">
          <a:xfrm>
            <a:off x="2610645" y="4731545"/>
            <a:ext cx="989806" cy="6715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FE8061F-A273-4AAF-A79F-8A3F01AC6C91}"/>
              </a:ext>
            </a:extLst>
          </p:cNvPr>
          <p:cNvCxnSpPr>
            <a:cxnSpLocks/>
            <a:stCxn id="57" idx="2"/>
            <a:endCxn id="110" idx="0"/>
          </p:cNvCxnSpPr>
          <p:nvPr/>
        </p:nvCxnSpPr>
        <p:spPr bwMode="auto">
          <a:xfrm>
            <a:off x="2610646" y="4731545"/>
            <a:ext cx="1505745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0FD4092-22FA-48D9-A9BE-258B395251AC}"/>
              </a:ext>
            </a:extLst>
          </p:cNvPr>
          <p:cNvSpPr/>
          <p:nvPr/>
        </p:nvSpPr>
        <p:spPr bwMode="auto">
          <a:xfrm>
            <a:off x="2092325" y="5400675"/>
            <a:ext cx="314325" cy="3238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6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A00A61F-E0E1-44D3-AFFD-C118193317AA}"/>
              </a:ext>
            </a:extLst>
          </p:cNvPr>
          <p:cNvCxnSpPr>
            <a:cxnSpLocks/>
            <a:stCxn id="57" idx="2"/>
            <a:endCxn id="103" idx="0"/>
          </p:cNvCxnSpPr>
          <p:nvPr/>
        </p:nvCxnSpPr>
        <p:spPr bwMode="auto">
          <a:xfrm>
            <a:off x="2610645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896E67D-ACF6-48D1-8923-9D732DBBAAF3}"/>
              </a:ext>
            </a:extLst>
          </p:cNvPr>
          <p:cNvCxnSpPr>
            <a:cxnSpLocks/>
            <a:stCxn id="55" idx="2"/>
            <a:endCxn id="104" idx="0"/>
          </p:cNvCxnSpPr>
          <p:nvPr/>
        </p:nvCxnSpPr>
        <p:spPr bwMode="auto">
          <a:xfrm>
            <a:off x="3753646" y="4733927"/>
            <a:ext cx="867571" cy="6667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2A7D83E-F6D6-4CF9-89FA-BFA2FC0E3F2F}"/>
              </a:ext>
            </a:extLst>
          </p:cNvPr>
          <p:cNvCxnSpPr>
            <a:cxnSpLocks/>
            <a:stCxn id="58" idx="2"/>
            <a:endCxn id="111" idx="0"/>
          </p:cNvCxnSpPr>
          <p:nvPr/>
        </p:nvCxnSpPr>
        <p:spPr bwMode="auto">
          <a:xfrm>
            <a:off x="4841084" y="4731544"/>
            <a:ext cx="257179" cy="665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184CA54-D5BF-483B-90DB-C60306E1F535}"/>
              </a:ext>
            </a:extLst>
          </p:cNvPr>
          <p:cNvCxnSpPr>
            <a:cxnSpLocks/>
            <a:stCxn id="56" idx="2"/>
            <a:endCxn id="102" idx="0"/>
          </p:cNvCxnSpPr>
          <p:nvPr/>
        </p:nvCxnSpPr>
        <p:spPr bwMode="auto">
          <a:xfrm flipH="1">
            <a:off x="5585223" y="4733927"/>
            <a:ext cx="398860" cy="6703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BCA412F1-F3F8-41BC-870C-402D378612E5}"/>
              </a:ext>
            </a:extLst>
          </p:cNvPr>
          <p:cNvCxnSpPr>
            <a:cxnSpLocks/>
            <a:stCxn id="56" idx="2"/>
            <a:endCxn id="107" idx="0"/>
          </p:cNvCxnSpPr>
          <p:nvPr/>
        </p:nvCxnSpPr>
        <p:spPr bwMode="auto">
          <a:xfrm>
            <a:off x="5984084" y="4733927"/>
            <a:ext cx="88101" cy="6679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DC0855-FA49-4779-A922-B750F244C3C4}"/>
              </a:ext>
            </a:extLst>
          </p:cNvPr>
          <p:cNvSpPr/>
          <p:nvPr/>
        </p:nvSpPr>
        <p:spPr bwMode="auto">
          <a:xfrm>
            <a:off x="6719099" y="5406630"/>
            <a:ext cx="314325" cy="32385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7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63AD294-7517-4686-B5A6-5269D565A464}"/>
              </a:ext>
            </a:extLst>
          </p:cNvPr>
          <p:cNvCxnSpPr>
            <a:cxnSpLocks/>
            <a:stCxn id="61" idx="2"/>
            <a:endCxn id="155" idx="0"/>
          </p:cNvCxnSpPr>
          <p:nvPr/>
        </p:nvCxnSpPr>
        <p:spPr bwMode="auto">
          <a:xfrm>
            <a:off x="6836571" y="4731544"/>
            <a:ext cx="39691" cy="6750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5A6234-F508-4BD9-B0E4-DEB3F1C3D068}"/>
              </a:ext>
            </a:extLst>
          </p:cNvPr>
          <p:cNvCxnSpPr>
            <a:cxnSpLocks/>
            <a:stCxn id="59" idx="2"/>
            <a:endCxn id="105" idx="0"/>
          </p:cNvCxnSpPr>
          <p:nvPr/>
        </p:nvCxnSpPr>
        <p:spPr bwMode="auto">
          <a:xfrm>
            <a:off x="7793833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B33E6F2-B68E-448C-B51B-27AC6D99547D}"/>
              </a:ext>
            </a:extLst>
          </p:cNvPr>
          <p:cNvCxnSpPr>
            <a:cxnSpLocks/>
            <a:stCxn id="60" idx="2"/>
            <a:endCxn id="112" idx="0"/>
          </p:cNvCxnSpPr>
          <p:nvPr/>
        </p:nvCxnSpPr>
        <p:spPr bwMode="auto">
          <a:xfrm flipH="1">
            <a:off x="87082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25E5317-FF6B-4B37-9D91-D5978EC418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 bwMode="auto">
          <a:xfrm>
            <a:off x="92225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D254EA3-FD08-42B1-B8B4-C075FA560CE3}"/>
              </a:ext>
            </a:extLst>
          </p:cNvPr>
          <p:cNvCxnSpPr>
            <a:cxnSpLocks/>
            <a:stCxn id="62" idx="2"/>
            <a:endCxn id="113" idx="0"/>
          </p:cNvCxnSpPr>
          <p:nvPr/>
        </p:nvCxnSpPr>
        <p:spPr bwMode="auto">
          <a:xfrm flipH="1">
            <a:off x="9711532" y="4731545"/>
            <a:ext cx="514351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BA4D40-80EB-4242-928D-9ECB667D9BBB}"/>
              </a:ext>
            </a:extLst>
          </p:cNvPr>
          <p:cNvCxnSpPr>
            <a:cxnSpLocks/>
            <a:stCxn id="62" idx="2"/>
            <a:endCxn id="108" idx="0"/>
          </p:cNvCxnSpPr>
          <p:nvPr/>
        </p:nvCxnSpPr>
        <p:spPr bwMode="auto">
          <a:xfrm>
            <a:off x="10225882" y="4731545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51D6353-90DE-4155-9882-0D0ABFD17E7E}"/>
              </a:ext>
            </a:extLst>
          </p:cNvPr>
          <p:cNvSpPr txBox="1"/>
          <p:nvPr/>
        </p:nvSpPr>
        <p:spPr>
          <a:xfrm>
            <a:off x="10162139" y="482369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EDF60FB-2E10-4FB6-A014-B14C20346F56}"/>
              </a:ext>
            </a:extLst>
          </p:cNvPr>
          <p:cNvSpPr txBox="1"/>
          <p:nvPr/>
        </p:nvSpPr>
        <p:spPr>
          <a:xfrm>
            <a:off x="9883480" y="156900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AAB375-1EB6-4CF9-B05A-6F5DF9578183}"/>
              </a:ext>
            </a:extLst>
          </p:cNvPr>
          <p:cNvSpPr txBox="1"/>
          <p:nvPr/>
        </p:nvSpPr>
        <p:spPr>
          <a:xfrm>
            <a:off x="9949859" y="370004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A5F243-862D-4E43-A759-84BC38309A80}"/>
              </a:ext>
            </a:extLst>
          </p:cNvPr>
          <p:cNvSpPr txBox="1"/>
          <p:nvPr/>
        </p:nvSpPr>
        <p:spPr>
          <a:xfrm>
            <a:off x="9949859" y="276837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63D1626-4F6C-4BFB-B65E-75F07B2796F1}"/>
              </a:ext>
            </a:extLst>
          </p:cNvPr>
          <p:cNvSpPr/>
          <p:nvPr/>
        </p:nvSpPr>
        <p:spPr bwMode="auto">
          <a:xfrm>
            <a:off x="7161214" y="4420967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6CA39-2C8C-413C-8E6B-7280A6CC9CD9}"/>
              </a:ext>
            </a:extLst>
          </p:cNvPr>
          <p:cNvCxnSpPr>
            <a:cxnSpLocks/>
            <a:stCxn id="28" idx="2"/>
            <a:endCxn id="90" idx="0"/>
          </p:cNvCxnSpPr>
          <p:nvPr/>
        </p:nvCxnSpPr>
        <p:spPr bwMode="auto">
          <a:xfrm>
            <a:off x="6757988" y="3695699"/>
            <a:ext cx="560388" cy="7252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554D729-D418-4414-8FA7-3F30A927ED52}"/>
              </a:ext>
            </a:extLst>
          </p:cNvPr>
          <p:cNvSpPr/>
          <p:nvPr/>
        </p:nvSpPr>
        <p:spPr bwMode="auto">
          <a:xfrm>
            <a:off x="7161214" y="5413948"/>
            <a:ext cx="314325" cy="32385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charset="0"/>
              </a:rPr>
              <a:t>5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B41CBB0-0E54-4075-B588-FD7931709A6C}"/>
              </a:ext>
            </a:extLst>
          </p:cNvPr>
          <p:cNvCxnSpPr>
            <a:cxnSpLocks/>
            <a:stCxn id="90" idx="2"/>
            <a:endCxn id="92" idx="0"/>
          </p:cNvCxnSpPr>
          <p:nvPr/>
        </p:nvCxnSpPr>
        <p:spPr bwMode="auto">
          <a:xfrm>
            <a:off x="7318376" y="4744818"/>
            <a:ext cx="0" cy="6691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DE275-BAB1-4084-85C6-CD68C991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10" name="Picture 9" descr="A close up of a cabbage&#10;&#10;Description automatically generated">
            <a:extLst>
              <a:ext uri="{FF2B5EF4-FFF2-40B4-BE49-F238E27FC236}">
                <a16:creationId xmlns:a16="http://schemas.microsoft.com/office/drawing/2014/main" id="{DB8E0DB4-BBFB-45BF-900C-27E686B01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930CE4E1-695C-4043-A266-7BE541859DCB}"/>
              </a:ext>
            </a:extLst>
          </p:cNvPr>
          <p:cNvSpPr/>
          <p:nvPr/>
        </p:nvSpPr>
        <p:spPr bwMode="auto">
          <a:xfrm flipV="1">
            <a:off x="5959813" y="3278934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2FF7207-B886-4A79-B331-FFAAA6A530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375" y="3419955"/>
            <a:ext cx="1141321" cy="1088194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DC356-2E6E-4F77-A06C-14E66ED6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04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ED2F-19D2-4B41-B414-64BDEEBE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394393"/>
            <a:ext cx="10630644" cy="38619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MinMax</a:t>
            </a:r>
            <a:r>
              <a:rPr lang="en-US" dirty="0">
                <a:solidFill>
                  <a:schemeClr val="accent2"/>
                </a:solidFill>
              </a:rPr>
              <a:t> + </a:t>
            </a:r>
            <a:r>
              <a:rPr lang="en-US" dirty="0" err="1">
                <a:solidFill>
                  <a:schemeClr val="accent2"/>
                </a:solidFill>
              </a:rPr>
              <a:t>AlphaBeta</a:t>
            </a:r>
            <a:r>
              <a:rPr lang="en-US" dirty="0">
                <a:solidFill>
                  <a:schemeClr val="accent2"/>
                </a:solidFill>
              </a:rPr>
              <a:t> Pruning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4AD6B-3B28-4B2C-890F-9F16062A0734}"/>
              </a:ext>
            </a:extLst>
          </p:cNvPr>
          <p:cNvSpPr/>
          <p:nvPr/>
        </p:nvSpPr>
        <p:spPr>
          <a:xfrm>
            <a:off x="1524001" y="850165"/>
            <a:ext cx="1109662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gameNode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GB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maxDepth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|| 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isEndGame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	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heuristic(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% 2 ==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maximizingPlayer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 = −∞;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(child of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value = max(value,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 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max(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value);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break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 = +∞;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(child of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value = min(value,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level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      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min(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value);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alpha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beta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break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7E636-63C5-4D28-8658-BBDFB08D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66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A0EB23-B7BD-4000-8A52-72523B37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6F551-5A5B-4212-8713-DF920C73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Apelare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AlphaBeta</a:t>
            </a:r>
            <a:endParaRPr lang="ro-RO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3505B-8D61-4574-A2AB-CCB404AAE05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0896" y="1990725"/>
            <a:ext cx="10630644" cy="4306558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(child of </a:t>
            </a:r>
            <a:r>
              <a:rPr lang="en-GB" sz="2800" dirty="0">
                <a:solidFill>
                  <a:srgbClr val="808080"/>
                </a:solidFill>
                <a:latin typeface="Consolas" panose="020B0609020204030204" pitchFamily="49" charset="0"/>
              </a:rPr>
              <a:t>node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score[child] =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alphaBeta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(child,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−∞, +∞));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Mutarea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este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acel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child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pentru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care score e maxim</a:t>
            </a:r>
          </a:p>
        </p:txBody>
      </p:sp>
    </p:spTree>
    <p:extLst>
      <p:ext uri="{BB962C8B-B14F-4D97-AF65-F5344CB8AC3E}">
        <p14:creationId xmlns:p14="http://schemas.microsoft.com/office/powerpoint/2010/main" val="3949299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7A24-93CA-4993-9C88-7AD537C4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John Conway – game of life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79F9B-FA99-44F3-B1F8-B94955724146}"/>
              </a:ext>
            </a:extLst>
          </p:cNvPr>
          <p:cNvSpPr txBox="1"/>
          <p:nvPr/>
        </p:nvSpPr>
        <p:spPr>
          <a:xfrm>
            <a:off x="1772408" y="4533090"/>
            <a:ext cx="411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26-Decembrie-1937 -&gt; 11-Aprilie-2020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2C16476E-C634-40F8-8EE6-6BBBF059B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60" y="2276982"/>
            <a:ext cx="4470333" cy="3218640"/>
          </a:xfrm>
          <a:prstGeom prst="rect">
            <a:avLst/>
          </a:prstGeom>
        </p:spPr>
      </p:pic>
      <p:pic>
        <p:nvPicPr>
          <p:cNvPr id="11" name="Picture 1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E4692F5-9ADB-48AA-AEF8-4DC4722D3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49" y="1776407"/>
            <a:ext cx="3634642" cy="260104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1F169-2B90-45C3-87DB-FF1B51DE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432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7A24-93CA-4993-9C88-7AD537C4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John Conway – game of life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79F9B-FA99-44F3-B1F8-B94955724146}"/>
              </a:ext>
            </a:extLst>
          </p:cNvPr>
          <p:cNvSpPr txBox="1"/>
          <p:nvPr/>
        </p:nvSpPr>
        <p:spPr>
          <a:xfrm>
            <a:off x="1772408" y="4533091"/>
            <a:ext cx="4110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26-Decembrie-1937 -&gt; 11-Aprilie-2020</a:t>
            </a:r>
          </a:p>
          <a:p>
            <a:r>
              <a:rPr lang="en-US" dirty="0"/>
              <a:t>Cause of death: Coronavirus</a:t>
            </a:r>
          </a:p>
        </p:txBody>
      </p:sp>
      <p:pic>
        <p:nvPicPr>
          <p:cNvPr id="11" name="Picture 1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5E4692F5-9ADB-48AA-AEF8-4DC4722D3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49" y="1776407"/>
            <a:ext cx="3634642" cy="2601041"/>
          </a:xfrm>
          <a:prstGeom prst="rect">
            <a:avLst/>
          </a:prstGeom>
        </p:spPr>
      </p:pic>
      <p:sp>
        <p:nvSpPr>
          <p:cNvPr id="3" name="Rectangle 2">
            <a:hlinkClick r:id="rId4"/>
            <a:extLst>
              <a:ext uri="{FF2B5EF4-FFF2-40B4-BE49-F238E27FC236}">
                <a16:creationId xmlns:a16="http://schemas.microsoft.com/office/drawing/2014/main" id="{6177FA0F-4C22-4A6C-B23E-8D95724CD1AB}"/>
              </a:ext>
            </a:extLst>
          </p:cNvPr>
          <p:cNvSpPr/>
          <p:nvPr/>
        </p:nvSpPr>
        <p:spPr>
          <a:xfrm>
            <a:off x="3562166" y="5707838"/>
            <a:ext cx="5020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https://bitstorm.org/gameoflife/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CEFB4-D098-44BD-8FBD-C5A789F3FDAC}"/>
              </a:ext>
            </a:extLst>
          </p:cNvPr>
          <p:cNvSpPr txBox="1"/>
          <p:nvPr/>
        </p:nvSpPr>
        <p:spPr>
          <a:xfrm>
            <a:off x="5503964" y="1978546"/>
            <a:ext cx="5164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Celulele</a:t>
            </a:r>
            <a:r>
              <a:rPr lang="en-US" sz="2000" dirty="0"/>
              <a:t> </a:t>
            </a:r>
            <a:r>
              <a:rPr lang="ro-RO" sz="2000" dirty="0"/>
              <a:t>unei </a:t>
            </a:r>
            <a:r>
              <a:rPr lang="ro-RO" sz="2000" dirty="0" err="1"/>
              <a:t>matrici</a:t>
            </a:r>
            <a:r>
              <a:rPr lang="ro-RO" sz="2000" dirty="0"/>
              <a:t> </a:t>
            </a:r>
            <a:r>
              <a:rPr lang="en-US" sz="2000" dirty="0"/>
              <a:t>pot avea </a:t>
            </a:r>
            <a:r>
              <a:rPr lang="en-US" sz="2000" dirty="0" err="1"/>
              <a:t>valori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  <a:r>
              <a:rPr lang="en-US" sz="2000" dirty="0"/>
              <a:t> sau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en-US" sz="2000" dirty="0"/>
              <a:t>Orice </a:t>
            </a:r>
            <a:r>
              <a:rPr lang="en-US" sz="2000" dirty="0" err="1"/>
              <a:t>celul</a:t>
            </a:r>
            <a:r>
              <a:rPr lang="ro-RO" sz="2000" dirty="0"/>
              <a:t>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fără vecini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1 vecin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2 vecini rămâne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3 vecini rămâne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  <a:r>
              <a:rPr lang="ro-RO" sz="2000" dirty="0"/>
              <a:t> cu 4+ </a:t>
            </a:r>
            <a:r>
              <a:rPr lang="ro-RO" sz="2000" dirty="0" err="1"/>
              <a:t>vevini</a:t>
            </a:r>
            <a:r>
              <a:rPr lang="ro-RO" sz="2000" dirty="0"/>
              <a:t> devine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</a:p>
          <a:p>
            <a:r>
              <a:rPr lang="ro-RO" sz="2000" dirty="0"/>
              <a:t>Orice celulă </a:t>
            </a:r>
            <a:r>
              <a:rPr lang="ro-RO" sz="2000" b="1" dirty="0">
                <a:solidFill>
                  <a:srgbClr val="FF0000"/>
                </a:solidFill>
              </a:rPr>
              <a:t>0</a:t>
            </a:r>
            <a:r>
              <a:rPr lang="ro-RO" sz="2000" dirty="0"/>
              <a:t> cu 3 vecini devine </a:t>
            </a:r>
            <a:r>
              <a:rPr lang="ro-RO" sz="2000" b="1" dirty="0">
                <a:solidFill>
                  <a:srgbClr val="00B050"/>
                </a:solidFill>
              </a:rPr>
              <a:t>1</a:t>
            </a:r>
          </a:p>
          <a:p>
            <a:endParaRPr lang="en-US" sz="2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1752B-EE7D-40BF-A50E-DC592AA2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671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A037-7570-4C2B-BEAB-C5982695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>
                <a:solidFill>
                  <a:schemeClr val="accent2"/>
                </a:solidFill>
              </a:rPr>
              <a:t>Pentru curioși – John </a:t>
            </a:r>
            <a:r>
              <a:rPr lang="ro-RO" dirty="0" err="1">
                <a:solidFill>
                  <a:schemeClr val="accent2"/>
                </a:solidFill>
              </a:rPr>
              <a:t>Conway</a:t>
            </a:r>
            <a:r>
              <a:rPr lang="ro-RO" dirty="0">
                <a:solidFill>
                  <a:schemeClr val="accent2"/>
                </a:solidFill>
              </a:rPr>
              <a:t> – </a:t>
            </a:r>
            <a:r>
              <a:rPr lang="ro-RO" dirty="0" err="1">
                <a:solidFill>
                  <a:schemeClr val="accent2"/>
                </a:solidFill>
              </a:rPr>
              <a:t>surreal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numbers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5951D-D8F4-44C8-8A22-F5B24A45A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https://en.wikipedia.org/wiki/Surreal_number</a:t>
            </a:r>
            <a:endParaRPr lang="ro-RO" dirty="0"/>
          </a:p>
          <a:p>
            <a:r>
              <a:rPr lang="en-US" dirty="0">
                <a:hlinkClick r:id="rId3"/>
              </a:rPr>
              <a:t>https://www.youtube.com/watch?v=E8kUJL04ELA</a:t>
            </a:r>
            <a:endParaRPr lang="ro-RO" dirty="0"/>
          </a:p>
          <a:p>
            <a:r>
              <a:rPr lang="en-US" dirty="0">
                <a:hlinkClick r:id="rId4"/>
              </a:rPr>
              <a:t>https://www.youtube.com/watch?v=1eAmxgINXrE</a:t>
            </a:r>
            <a:endParaRPr lang="ro-RO" dirty="0"/>
          </a:p>
          <a:p>
            <a:r>
              <a:rPr lang="en-US" dirty="0">
                <a:hlinkClick r:id="rId5"/>
              </a:rPr>
              <a:t>https://www.youtube.com/watch?v=R9Plq-D1gEk</a:t>
            </a:r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00C3-60B0-4A9E-B07D-5D10FB65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768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ECD8-1BFC-4E1E-ADCF-2D43CFD7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Boids</a:t>
            </a:r>
            <a:r>
              <a:rPr lang="ro-RO" dirty="0">
                <a:solidFill>
                  <a:schemeClr val="accent2"/>
                </a:solidFill>
              </a:rPr>
              <a:t> - Craig </a:t>
            </a:r>
            <a:r>
              <a:rPr lang="ro-RO" dirty="0" err="1">
                <a:solidFill>
                  <a:schemeClr val="accent2"/>
                </a:solidFill>
              </a:rPr>
              <a:t>Reynolds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object, fireworks, black, laptop&#10;&#10;Description automatically generated">
            <a:extLst>
              <a:ext uri="{FF2B5EF4-FFF2-40B4-BE49-F238E27FC236}">
                <a16:creationId xmlns:a16="http://schemas.microsoft.com/office/drawing/2014/main" id="{674D6185-3367-4732-91D4-6D7938261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1399871"/>
            <a:ext cx="3957131" cy="2967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87E04-3160-4460-9027-309A84EC5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19" y="3130562"/>
            <a:ext cx="4726632" cy="31423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C6760-EB73-4D45-9B4C-F5471979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47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FC58-E415-4CD0-B0EB-C66F328C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Boids</a:t>
            </a:r>
            <a:r>
              <a:rPr lang="ro-RO" dirty="0">
                <a:solidFill>
                  <a:schemeClr val="accent2"/>
                </a:solidFill>
              </a:rPr>
              <a:t> – Reguli simple comportament complex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D989507-A72A-47A1-A6E7-540ADB463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83" y="2101149"/>
            <a:ext cx="2605392" cy="174561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59B5041-B574-4904-BDB2-86A1D5AC7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46" y="4493707"/>
            <a:ext cx="2601374" cy="1738244"/>
          </a:xfrm>
          <a:prstGeom prst="rect">
            <a:avLst/>
          </a:prstGeom>
        </p:spPr>
      </p:pic>
      <p:pic>
        <p:nvPicPr>
          <p:cNvPr id="10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271C367-A9D8-4546-88A6-7479F8809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427" y="2152203"/>
            <a:ext cx="2529190" cy="1694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0B07C5-8669-4B15-8F0D-C3B2C3101A67}"/>
              </a:ext>
            </a:extLst>
          </p:cNvPr>
          <p:cNvSpPr txBox="1"/>
          <p:nvPr/>
        </p:nvSpPr>
        <p:spPr>
          <a:xfrm>
            <a:off x="1934184" y="1518735"/>
            <a:ext cx="2601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Separare (</a:t>
            </a:r>
            <a:r>
              <a:rPr lang="ro-RO" dirty="0" err="1"/>
              <a:t>incearca</a:t>
            </a:r>
            <a:r>
              <a:rPr lang="ro-RO" dirty="0"/>
              <a:t> sa evite coliziuni)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0B426C-9998-4F81-9B99-F3315F79A41A}"/>
              </a:ext>
            </a:extLst>
          </p:cNvPr>
          <p:cNvSpPr txBox="1"/>
          <p:nvPr/>
        </p:nvSpPr>
        <p:spPr>
          <a:xfrm>
            <a:off x="7532654" y="1477646"/>
            <a:ext cx="2859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altLang="en-US" dirty="0">
                <a:latin typeface="Arial Unicode MS"/>
              </a:rPr>
              <a:t>Coeziune (sta aproape de centrul grupului)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1E7EB2-EA29-44B2-BC27-F489420AA12F}"/>
              </a:ext>
            </a:extLst>
          </p:cNvPr>
          <p:cNvSpPr txBox="1"/>
          <p:nvPr/>
        </p:nvSpPr>
        <p:spPr>
          <a:xfrm>
            <a:off x="4661947" y="3606652"/>
            <a:ext cx="311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Aliniere (</a:t>
            </a:r>
            <a:r>
              <a:rPr lang="ro-RO" dirty="0" err="1"/>
              <a:t>zboara</a:t>
            </a:r>
            <a:r>
              <a:rPr lang="ro-RO" dirty="0"/>
              <a:t> in </a:t>
            </a:r>
            <a:r>
              <a:rPr lang="ro-RO" dirty="0" err="1"/>
              <a:t>aceeasi</a:t>
            </a:r>
            <a:r>
              <a:rPr lang="ro-RO" dirty="0"/>
              <a:t> </a:t>
            </a:r>
            <a:r>
              <a:rPr lang="ro-RO" dirty="0" err="1"/>
              <a:t>directie</a:t>
            </a:r>
            <a:r>
              <a:rPr lang="ro-RO" dirty="0"/>
              <a:t> cu </a:t>
            </a:r>
            <a:r>
              <a:rPr lang="ro-RO" dirty="0" err="1"/>
              <a:t>directia</a:t>
            </a:r>
            <a:r>
              <a:rPr lang="ro-RO" dirty="0"/>
              <a:t> generala a grupului)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63A7A-75E1-442C-A4E6-1D4B159E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300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C9F0-7457-4DCD-998E-1EE04D99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Further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discussion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D0A84-2724-4B35-9F4C-92DFC725BE1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o-RO" dirty="0" err="1"/>
              <a:t>Nash</a:t>
            </a:r>
            <a:r>
              <a:rPr lang="ro-RO" dirty="0"/>
              <a:t> </a:t>
            </a:r>
            <a:r>
              <a:rPr lang="ro-RO" dirty="0" err="1"/>
              <a:t>equilibrium</a:t>
            </a:r>
            <a:r>
              <a:rPr lang="ro-RO" dirty="0"/>
              <a:t> + </a:t>
            </a:r>
            <a:r>
              <a:rPr lang="ro-RO" dirty="0" err="1"/>
              <a:t>Pareto</a:t>
            </a:r>
            <a:r>
              <a:rPr lang="ro-RO" dirty="0"/>
              <a:t> Optimal</a:t>
            </a:r>
          </a:p>
          <a:p>
            <a:pPr lvl="1"/>
            <a:r>
              <a:rPr lang="ro-RO" dirty="0" err="1"/>
              <a:t>Prisoner</a:t>
            </a:r>
            <a:r>
              <a:rPr lang="en-US" dirty="0"/>
              <a:t>’s </a:t>
            </a:r>
            <a:r>
              <a:rPr lang="en-US" dirty="0" err="1"/>
              <a:t>Dilema</a:t>
            </a:r>
            <a:endParaRPr lang="ro-RO" dirty="0"/>
          </a:p>
          <a:p>
            <a:pPr lvl="1"/>
            <a:r>
              <a:rPr lang="ro-RO" dirty="0" err="1"/>
              <a:t>Movie</a:t>
            </a:r>
            <a:r>
              <a:rPr lang="ro-RO" dirty="0"/>
              <a:t>: A </a:t>
            </a:r>
            <a:r>
              <a:rPr lang="ro-RO" dirty="0" err="1"/>
              <a:t>beautiful</a:t>
            </a:r>
            <a:r>
              <a:rPr lang="ro-RO" dirty="0"/>
              <a:t> </a:t>
            </a:r>
            <a:r>
              <a:rPr lang="ro-RO" dirty="0" err="1"/>
              <a:t>mind</a:t>
            </a:r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>
              <a:buClr>
                <a:schemeClr val="accent2"/>
              </a:buClr>
            </a:pPr>
            <a:r>
              <a:rPr lang="ro-RO" dirty="0"/>
              <a:t>Monte </a:t>
            </a:r>
            <a:r>
              <a:rPr lang="ro-RO" dirty="0" err="1"/>
              <a:t>Carlo</a:t>
            </a:r>
            <a:r>
              <a:rPr lang="ro-RO" dirty="0"/>
              <a:t> + Las Vegas (</a:t>
            </a:r>
            <a:r>
              <a:rPr lang="ro-RO" dirty="0" err="1"/>
              <a:t>random</a:t>
            </a:r>
            <a:r>
              <a:rPr lang="ro-RO" dirty="0"/>
              <a:t> </a:t>
            </a:r>
            <a:r>
              <a:rPr lang="ro-RO" dirty="0" err="1"/>
              <a:t>algorithms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0F374-DB57-4516-9B45-F7803706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99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69E-A242-4E39-A02B-C31C7327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</a:t>
            </a:r>
            <a:r>
              <a:rPr lang="ro-RO" dirty="0">
                <a:solidFill>
                  <a:schemeClr val="accent2"/>
                </a:solidFill>
              </a:rPr>
              <a:t>ă: Varza, Capra și Lupul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B707A6-6491-48DA-A54F-08FEECCC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14" y="1630769"/>
            <a:ext cx="1288915" cy="1288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ECE3BA-E51E-4291-B8F7-303CDD5F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8408" y="3150320"/>
            <a:ext cx="1141321" cy="1088194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24C-118C-450A-9CD1-5C2009DE9E7B}"/>
              </a:ext>
            </a:extLst>
          </p:cNvPr>
          <p:cNvSpPr/>
          <p:nvPr/>
        </p:nvSpPr>
        <p:spPr bwMode="auto">
          <a:xfrm>
            <a:off x="4994342" y="1233454"/>
            <a:ext cx="2748064" cy="5097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823729E2-63BE-4333-9507-D556D0DD82FD}"/>
              </a:ext>
            </a:extLst>
          </p:cNvPr>
          <p:cNvSpPr/>
          <p:nvPr/>
        </p:nvSpPr>
        <p:spPr bwMode="auto">
          <a:xfrm flipV="1">
            <a:off x="5113507" y="3274039"/>
            <a:ext cx="1692613" cy="840761"/>
          </a:xfrm>
          <a:prstGeom prst="snip1Rect">
            <a:avLst>
              <a:gd name="adj" fmla="val 50000"/>
            </a:avLst>
          </a:prstGeom>
          <a:solidFill>
            <a:srgbClr val="D18B4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pic>
        <p:nvPicPr>
          <p:cNvPr id="13" name="Picture 12" descr="A close up of a cabbage&#10;&#10;Description automatically generated">
            <a:extLst>
              <a:ext uri="{FF2B5EF4-FFF2-40B4-BE49-F238E27FC236}">
                <a16:creationId xmlns:a16="http://schemas.microsoft.com/office/drawing/2014/main" id="{195BA84C-05E7-4A75-BAF2-C5E9EEA20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10" y="5134880"/>
            <a:ext cx="896229" cy="9210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A37DE-B468-451B-8F37-65444E4F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3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171616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4719</TotalTime>
  <Words>4322</Words>
  <Application>Microsoft Office PowerPoint</Application>
  <PresentationFormat>Widescreen</PresentationFormat>
  <Paragraphs>2454</Paragraphs>
  <Slides>87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Arial Unicode MS</vt:lpstr>
      <vt:lpstr>Calibri</vt:lpstr>
      <vt:lpstr>Consolas</vt:lpstr>
      <vt:lpstr>Courier New</vt:lpstr>
      <vt:lpstr>Wingdings</vt:lpstr>
      <vt:lpstr>Office Theme</vt:lpstr>
      <vt:lpstr>Structuri de date și algoritmi MiniMax</vt:lpstr>
      <vt:lpstr>Reminder backtracking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Problemă: Varza, Capra și Lupul</vt:lpstr>
      <vt:lpstr>Abordarea Dijsktra – varză capră și lup</vt:lpstr>
      <vt:lpstr>Capră și restul</vt:lpstr>
      <vt:lpstr>Problemă: Varza, Capra și Lupul</vt:lpstr>
      <vt:lpstr>MiniMax</vt:lpstr>
      <vt:lpstr>MiniMax - Idee</vt:lpstr>
      <vt:lpstr>MiniMax – X și 0</vt:lpstr>
      <vt:lpstr>MiniMax</vt:lpstr>
      <vt:lpstr>MiniMax – X și 0</vt:lpstr>
      <vt:lpstr>MiniMax – X și 0</vt:lpstr>
      <vt:lpstr>MiniMax – X și 0</vt:lpstr>
      <vt:lpstr>MiniMax – X și 0</vt:lpstr>
      <vt:lpstr>MiniMax – X și 0</vt:lpstr>
      <vt:lpstr>MiniMax – X și 0</vt:lpstr>
      <vt:lpstr>MiniMax – X și 0</vt:lpstr>
      <vt:lpstr>MiniMax – X și 0</vt:lpstr>
      <vt:lpstr>MiniMax – Cât de mare este arborele?</vt:lpstr>
      <vt:lpstr>MiniMax – Cât de mare este arborele?</vt:lpstr>
      <vt:lpstr>MiniMax - Algoritm</vt:lpstr>
      <vt:lpstr>Apelare MiniMax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AlphaBeta Prunning Ideea</vt:lpstr>
      <vt:lpstr>MinMax + AlphaBeta Pruning</vt:lpstr>
      <vt:lpstr>Apelare AlphaBeta</vt:lpstr>
      <vt:lpstr>John Conway – game of life</vt:lpstr>
      <vt:lpstr>John Conway – game of life</vt:lpstr>
      <vt:lpstr>Pentru curioși – John Conway – surreal numbers</vt:lpstr>
      <vt:lpstr>Boids - Craig Reynolds</vt:lpstr>
      <vt:lpstr>Boids – Reguli simple comportament complex</vt:lpstr>
      <vt:lpstr>Further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2021-04-01T12:07:56Z</dcterms:modified>
</cp:coreProperties>
</file>